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1" r:id="rId1"/>
  </p:sldMasterIdLst>
  <p:sldIdLst>
    <p:sldId id="272" r:id="rId2"/>
    <p:sldId id="271" r:id="rId3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CC66FF"/>
    <a:srgbClr val="FFFF66"/>
    <a:srgbClr val="66FF33"/>
    <a:srgbClr val="00FF00"/>
    <a:srgbClr val="00FF99"/>
    <a:srgbClr val="CCECFF"/>
    <a:srgbClr val="CCFF33"/>
    <a:srgbClr val="33CC33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62" autoAdjust="0"/>
    <p:restoredTop sz="94660"/>
  </p:normalViewPr>
  <p:slideViewPr>
    <p:cSldViewPr snapToGrid="0">
      <p:cViewPr>
        <p:scale>
          <a:sx n="112" d="100"/>
          <a:sy n="112" d="100"/>
        </p:scale>
        <p:origin x="6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6858000" cy="6604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3572" y="1"/>
            <a:ext cx="6854429" cy="6604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175" y="7164642"/>
            <a:ext cx="4371975" cy="2113280"/>
          </a:xfrm>
        </p:spPr>
        <p:txBody>
          <a:bodyPr anchor="ctr">
            <a:normAutofit/>
          </a:bodyPr>
          <a:lstStyle>
            <a:lvl1pPr algn="r">
              <a:defRPr sz="3300" spc="150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3463" y="7164642"/>
            <a:ext cx="1800225" cy="211328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717599" y="7603709"/>
            <a:ext cx="0" cy="13208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368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77125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8" y="1100667"/>
            <a:ext cx="1478756" cy="7814733"/>
          </a:xfrm>
        </p:spPr>
        <p:txBody>
          <a:bodyPr vert="eaVert" lIns="45720" tIns="91440" rIns="45720" bIns="91440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7214" y="1100667"/>
            <a:ext cx="4264819" cy="781473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5657850" y="488827"/>
            <a:ext cx="0" cy="51435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461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5924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556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6858000" cy="6604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3572" y="1"/>
            <a:ext cx="6854429" cy="6604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7164642"/>
            <a:ext cx="4371975" cy="2113280"/>
          </a:xfrm>
        </p:spPr>
        <p:txBody>
          <a:bodyPr anchor="ctr">
            <a:normAutofit/>
          </a:bodyPr>
          <a:lstStyle>
            <a:lvl1pPr algn="r">
              <a:defRPr sz="3300" b="0" spc="150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3463" y="7164642"/>
            <a:ext cx="1800225" cy="2113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717599" y="7603709"/>
            <a:ext cx="0" cy="13208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930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72" y="845312"/>
            <a:ext cx="5467541" cy="216611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72" y="3302000"/>
            <a:ext cx="2674620" cy="581152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993" y="3302000"/>
            <a:ext cx="2674620" cy="581152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197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76072" y="845312"/>
            <a:ext cx="5467541" cy="216611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72" y="3148363"/>
            <a:ext cx="2674620" cy="11887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50" b="0" cap="none" baseline="0">
                <a:solidFill>
                  <a:schemeClr val="accent1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072" y="4286805"/>
            <a:ext cx="2674620" cy="482671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8993" y="3148363"/>
            <a:ext cx="2674620" cy="11887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65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368993" y="4286805"/>
            <a:ext cx="2674620" cy="482671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483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279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64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76072" y="681069"/>
            <a:ext cx="2468880" cy="250952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27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4687" y="1188720"/>
            <a:ext cx="3194114" cy="7488936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072" y="3260842"/>
            <a:ext cx="2468880" cy="5434425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45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66419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7164644"/>
            <a:ext cx="4371975" cy="2113280"/>
          </a:xfrm>
        </p:spPr>
        <p:txBody>
          <a:bodyPr anchor="ctr">
            <a:normAutofit/>
          </a:bodyPr>
          <a:lstStyle>
            <a:lvl1pPr algn="r">
              <a:defRPr sz="3300" spc="150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6856286" cy="6604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43463" y="7164644"/>
            <a:ext cx="1800225" cy="2113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717599" y="7603709"/>
            <a:ext cx="0" cy="1320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493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072" y="845312"/>
            <a:ext cx="5467541" cy="2166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73" y="3302000"/>
            <a:ext cx="5467541" cy="581152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073" y="9346572"/>
            <a:ext cx="1211705" cy="396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4150" y="9346572"/>
            <a:ext cx="3319571" cy="396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0" y="9346572"/>
            <a:ext cx="547688" cy="396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28625" y="1193579"/>
            <a:ext cx="0" cy="1320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632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60" r:id="rId12"/>
  </p:sldLayoutIdLst>
  <p:hf sldNum="0" hdr="0" ftr="0" dt="0"/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kumimoji="1" sz="3300" kern="1200" cap="all" spc="75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19888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3360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44577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58293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795528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912114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0218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対角する 2 つの角を切り取った四角形 24">
            <a:extLst>
              <a:ext uri="{FF2B5EF4-FFF2-40B4-BE49-F238E27FC236}">
                <a16:creationId xmlns:a16="http://schemas.microsoft.com/office/drawing/2014/main" id="{96242CA4-7F97-41C2-9611-6F36752BCD4D}"/>
              </a:ext>
            </a:extLst>
          </p:cNvPr>
          <p:cNvSpPr/>
          <p:nvPr/>
        </p:nvSpPr>
        <p:spPr>
          <a:xfrm>
            <a:off x="3615069" y="5708987"/>
            <a:ext cx="3184159" cy="3712624"/>
          </a:xfrm>
          <a:prstGeom prst="snip2DiagRect">
            <a:avLst/>
          </a:prstGeom>
          <a:pattFill prst="pct5">
            <a:fgClr>
              <a:srgbClr val="CCFF33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solidFill>
                  <a:prstClr val="black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認知行動療法とは、ス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トレスなどで固まって狭くなってしまった考えや行動を、ご自身の力で柔らかくときほぐし、自由に考えたり行動したりするのをお手伝いする心理療法です。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solidFill>
                  <a:prstClr val="black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年々増加する、うつ病について認知行動療法から学んでみましょう。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9F5959-CDBC-4AA9-B9EE-2D93193EE190}"/>
              </a:ext>
            </a:extLst>
          </p:cNvPr>
          <p:cNvSpPr txBox="1"/>
          <p:nvPr/>
        </p:nvSpPr>
        <p:spPr>
          <a:xfrm>
            <a:off x="0" y="187842"/>
            <a:ext cx="3083442" cy="4900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292" dirty="0"/>
              <a:t>  </a:t>
            </a:r>
            <a:r>
              <a:rPr kumimoji="1" lang="ja-JP" altLang="en-US" sz="1292" dirty="0">
                <a:latin typeface="Meiryo UI" panose="020B0604030504040204" pitchFamily="50" charset="-128"/>
                <a:ea typeface="Meiryo UI" panose="020B0604030504040204" pitchFamily="50" charset="-128"/>
              </a:rPr>
              <a:t>令和</a:t>
            </a:r>
            <a:r>
              <a:rPr kumimoji="1" lang="en-US" altLang="ja-JP" sz="1292" dirty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kumimoji="1" lang="ja-JP" altLang="en-US" sz="1292" dirty="0">
                <a:latin typeface="Meiryo UI" panose="020B0604030504040204" pitchFamily="50" charset="-128"/>
                <a:ea typeface="Meiryo UI" panose="020B0604030504040204" pitchFamily="50" charset="-128"/>
              </a:rPr>
              <a:t>年度こころの健康づくり教室</a:t>
            </a:r>
            <a:endParaRPr kumimoji="1" lang="en-US" altLang="ja-JP" sz="1292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92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（精神保健講習会）</a:t>
            </a:r>
          </a:p>
        </p:txBody>
      </p:sp>
      <p:sp>
        <p:nvSpPr>
          <p:cNvPr id="3" name="フローチャート: 結合子 2">
            <a:extLst>
              <a:ext uri="{FF2B5EF4-FFF2-40B4-BE49-F238E27FC236}">
                <a16:creationId xmlns:a16="http://schemas.microsoft.com/office/drawing/2014/main" id="{6C66E61A-A0E2-475E-B3AB-BAC684361077}"/>
              </a:ext>
            </a:extLst>
          </p:cNvPr>
          <p:cNvSpPr/>
          <p:nvPr/>
        </p:nvSpPr>
        <p:spPr>
          <a:xfrm>
            <a:off x="5521153" y="56822"/>
            <a:ext cx="1142346" cy="1092694"/>
          </a:xfrm>
          <a:prstGeom prst="flowChartConnector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15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参加</a:t>
            </a:r>
            <a:endParaRPr kumimoji="1" lang="en-US" altLang="ja-JP" sz="2215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215" dirty="0">
                <a:latin typeface="メイリオ" panose="020B0604030504040204" pitchFamily="50" charset="-128"/>
                <a:ea typeface="メイリオ" panose="020B0604030504040204" pitchFamily="50" charset="-128"/>
              </a:rPr>
              <a:t>無料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1B4E1C7-23AC-4FDC-BF84-E09C1E24C848}"/>
              </a:ext>
            </a:extLst>
          </p:cNvPr>
          <p:cNvSpPr txBox="1"/>
          <p:nvPr/>
        </p:nvSpPr>
        <p:spPr>
          <a:xfrm>
            <a:off x="-368551" y="1189431"/>
            <a:ext cx="690398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>
                <a:ln w="0"/>
                <a:solidFill>
                  <a:srgbClr val="99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UD デジタル 教科書体 NP-B" panose="02020700000000000000" pitchFamily="18" charset="-128"/>
              </a:rPr>
              <a:t>認知行動療法から学ぶ</a:t>
            </a:r>
            <a:endParaRPr kumimoji="1" lang="en-US" altLang="ja-JP" sz="2800" dirty="0">
              <a:ln w="0"/>
              <a:solidFill>
                <a:srgbClr val="9933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kumimoji="1" lang="ja-JP" altLang="en-US" sz="4800" b="1" dirty="0">
                <a:ln w="19050" cmpd="sng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～うつ病の予防と</a:t>
            </a:r>
            <a:endParaRPr kumimoji="1" lang="en-US" altLang="ja-JP" sz="4800" b="1" dirty="0">
              <a:ln w="19050" cmpd="sng">
                <a:solidFill>
                  <a:srgbClr val="00206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ja-JP" altLang="en-US" sz="4800" b="1" dirty="0">
                <a:ln w="19050" cmpd="sng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対応方法について～</a:t>
            </a:r>
            <a:endParaRPr kumimoji="1" lang="en-US" altLang="ja-JP" sz="4800" b="1" dirty="0">
              <a:ln w="19050" cmpd="sng">
                <a:solidFill>
                  <a:srgbClr val="00206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endParaRPr kumimoji="1" lang="en-US" altLang="ja-JP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6334B41-2F23-4C54-AE7B-EDE8045E3EF3}"/>
              </a:ext>
            </a:extLst>
          </p:cNvPr>
          <p:cNvSpPr txBox="1"/>
          <p:nvPr/>
        </p:nvSpPr>
        <p:spPr>
          <a:xfrm>
            <a:off x="302142" y="3531144"/>
            <a:ext cx="5562600" cy="1875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62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令和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7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3692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7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kumimoji="1" lang="ja-JP" altLang="en-US" sz="3692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ja-JP" altLang="en-US" sz="2585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（金）</a:t>
            </a:r>
            <a:endParaRPr kumimoji="1" lang="en-US" altLang="ja-JP" sz="2585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585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午後</a:t>
            </a:r>
            <a:r>
              <a:rPr kumimoji="1" lang="en-US" altLang="ja-JP" sz="2585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585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時から午後</a:t>
            </a:r>
            <a:r>
              <a:rPr kumimoji="1" lang="en-US" altLang="ja-JP" sz="2585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kumimoji="1" lang="ja-JP" altLang="en-US" sz="2585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時まで</a:t>
            </a:r>
            <a:endParaRPr kumimoji="1" lang="en-US" altLang="ja-JP" sz="2585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フローチャート: 結合子 5">
            <a:extLst>
              <a:ext uri="{FF2B5EF4-FFF2-40B4-BE49-F238E27FC236}">
                <a16:creationId xmlns:a16="http://schemas.microsoft.com/office/drawing/2014/main" id="{DD508869-5460-424D-AE0A-7A6B0CC800D5}"/>
              </a:ext>
            </a:extLst>
          </p:cNvPr>
          <p:cNvSpPr/>
          <p:nvPr/>
        </p:nvSpPr>
        <p:spPr>
          <a:xfrm>
            <a:off x="69403" y="5448270"/>
            <a:ext cx="840367" cy="791308"/>
          </a:xfrm>
          <a:prstGeom prst="flowChartConnector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62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講師</a:t>
            </a:r>
            <a:endParaRPr kumimoji="1" lang="en-US" altLang="ja-JP" sz="1662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CD8BE1A-2ED5-4459-8DF4-7A4E06A6CB7D}"/>
              </a:ext>
            </a:extLst>
          </p:cNvPr>
          <p:cNvSpPr txBox="1"/>
          <p:nvPr/>
        </p:nvSpPr>
        <p:spPr>
          <a:xfrm>
            <a:off x="909770" y="5356853"/>
            <a:ext cx="5059727" cy="102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千葉大学大学院医学研究院　認知行動生理学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教授</a:t>
            </a:r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清水栄司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氏</a:t>
            </a:r>
            <a:endParaRPr kumimoji="1" lang="en-US" altLang="ja-JP" sz="1477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477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フローチャート: 結合子 7">
            <a:extLst>
              <a:ext uri="{FF2B5EF4-FFF2-40B4-BE49-F238E27FC236}">
                <a16:creationId xmlns:a16="http://schemas.microsoft.com/office/drawing/2014/main" id="{7BF31B4C-1910-4CB0-B235-2D26D03741DD}"/>
              </a:ext>
            </a:extLst>
          </p:cNvPr>
          <p:cNvSpPr/>
          <p:nvPr/>
        </p:nvSpPr>
        <p:spPr>
          <a:xfrm>
            <a:off x="69403" y="6377249"/>
            <a:ext cx="840367" cy="791308"/>
          </a:xfrm>
          <a:prstGeom prst="flowChartConnector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62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場所</a:t>
            </a:r>
            <a:endParaRPr kumimoji="1" lang="en-US" altLang="ja-JP" sz="1662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B82A96F-FAD0-4669-B193-50010C926D4C}"/>
              </a:ext>
            </a:extLst>
          </p:cNvPr>
          <p:cNvSpPr txBox="1"/>
          <p:nvPr/>
        </p:nvSpPr>
        <p:spPr>
          <a:xfrm>
            <a:off x="920706" y="6434062"/>
            <a:ext cx="39548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中央区保健所　</a:t>
            </a:r>
            <a:endParaRPr kumimoji="1" lang="en-US" altLang="ja-JP" sz="2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２階大会議室</a:t>
            </a:r>
            <a:endParaRPr kumimoji="1" lang="en-US" altLang="ja-JP" sz="2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4BB3EDC-EC1C-4718-948E-95B4E3F6D2C0}"/>
              </a:ext>
            </a:extLst>
          </p:cNvPr>
          <p:cNvSpPr txBox="1"/>
          <p:nvPr/>
        </p:nvSpPr>
        <p:spPr>
          <a:xfrm>
            <a:off x="-67490" y="8336340"/>
            <a:ext cx="63018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1477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【</a:t>
            </a:r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対　　象</a:t>
            </a:r>
            <a:r>
              <a:rPr kumimoji="1"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】</a:t>
            </a:r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区内在住・在勤の方　</a:t>
            </a:r>
            <a:endParaRPr kumimoji="1"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【</a:t>
            </a:r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定　　員</a:t>
            </a:r>
            <a:r>
              <a:rPr kumimoji="1"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】</a:t>
            </a:r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３０名（先着順）</a:t>
            </a:r>
            <a:endParaRPr kumimoji="1"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【</a:t>
            </a:r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申　　込</a:t>
            </a:r>
            <a:r>
              <a:rPr kumimoji="1"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】</a:t>
            </a:r>
            <a:r>
              <a:rPr kumimoji="1" lang="en-US" altLang="ja-JP" sz="1600" b="1" dirty="0">
                <a:solidFill>
                  <a:srgbClr val="9933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1</a:t>
            </a:r>
            <a:r>
              <a:rPr kumimoji="1" lang="ja-JP" altLang="en-US" sz="1600" b="1" dirty="0">
                <a:solidFill>
                  <a:srgbClr val="9933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月</a:t>
            </a:r>
            <a:r>
              <a:rPr kumimoji="1" lang="en-US" altLang="ja-JP" sz="1600" b="1" dirty="0">
                <a:solidFill>
                  <a:srgbClr val="9933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5</a:t>
            </a:r>
            <a:r>
              <a:rPr kumimoji="1" lang="ja-JP" altLang="en-US" sz="1600" b="1" dirty="0">
                <a:solidFill>
                  <a:srgbClr val="9933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日（月）</a:t>
            </a:r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から</a:t>
            </a:r>
            <a:r>
              <a:rPr kumimoji="1" lang="ja-JP" altLang="en-US" sz="1600" b="1" dirty="0">
                <a:solidFill>
                  <a:srgbClr val="9933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電話</a:t>
            </a:r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または</a:t>
            </a:r>
            <a:endParaRPr kumimoji="1"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　　　　　　</a:t>
            </a:r>
            <a:r>
              <a:rPr kumimoji="1" lang="en-US" altLang="ja-JP" sz="1600" b="1" dirty="0" err="1">
                <a:solidFill>
                  <a:srgbClr val="9933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LoGo</a:t>
            </a:r>
            <a:r>
              <a:rPr kumimoji="1" lang="ja-JP" altLang="en-US" sz="1600" b="1" dirty="0">
                <a:solidFill>
                  <a:srgbClr val="9933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フォーム</a:t>
            </a:r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からお申し込みください（裏面参照）</a:t>
            </a:r>
            <a:endParaRPr kumimoji="1"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C89B47A1-D4EB-4411-AF0D-82964FD36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664" y="3466848"/>
            <a:ext cx="1514980" cy="184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47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685488" y="6854447"/>
            <a:ext cx="5239778" cy="2336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1477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846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●申し込み方法</a:t>
            </a:r>
            <a:endParaRPr kumimoji="1" lang="en-US" altLang="ja-JP" sz="1846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477" dirty="0">
                <a:latin typeface="メイリオ" panose="020B0604030504040204" pitchFamily="50" charset="-128"/>
                <a:ea typeface="メイリオ" panose="020B0604030504040204" pitchFamily="50" charset="-128"/>
              </a:rPr>
              <a:t> 電話または</a:t>
            </a:r>
            <a:r>
              <a:rPr kumimoji="1" lang="en-US" altLang="ja-JP" sz="1477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LoGo</a:t>
            </a:r>
            <a:r>
              <a:rPr kumimoji="1" lang="ja-JP" altLang="en-US" sz="1477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フォームからお申し込みください</a:t>
            </a:r>
            <a:endParaRPr kumimoji="1" lang="en-US" altLang="ja-JP" sz="1477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1477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ja-JP" altLang="en-US" sz="1477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　　話</a:t>
            </a:r>
            <a:r>
              <a:rPr kumimoji="1" lang="en-US" altLang="ja-JP" sz="1477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kumimoji="1" lang="ja-JP" altLang="en-US" sz="1477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中央区保健所健康推進課健康係</a:t>
            </a:r>
            <a:endParaRPr kumimoji="1" lang="en-US" altLang="ja-JP" sz="1477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477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</a:t>
            </a:r>
            <a:r>
              <a:rPr kumimoji="1" lang="en-US" altLang="ja-JP" sz="1477" dirty="0">
                <a:latin typeface="メイリオ" panose="020B0604030504040204" pitchFamily="50" charset="-128"/>
                <a:ea typeface="メイリオ" panose="020B0604030504040204" pitchFamily="50" charset="-128"/>
              </a:rPr>
              <a:t>03-3541-5930</a:t>
            </a:r>
          </a:p>
          <a:p>
            <a:pPr>
              <a:lnSpc>
                <a:spcPct val="150000"/>
              </a:lnSpc>
            </a:pPr>
            <a:r>
              <a:rPr kumimoji="1" lang="en-US" altLang="ja-JP" sz="1477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en-US" altLang="ja-JP" sz="1477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LoGo</a:t>
            </a:r>
            <a:r>
              <a:rPr kumimoji="1" lang="ja-JP" altLang="en-US" sz="1477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フォーム</a:t>
            </a:r>
            <a:r>
              <a:rPr kumimoji="1" lang="en-US" altLang="ja-JP" sz="1477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</a:p>
          <a:p>
            <a:endParaRPr kumimoji="1" lang="en-US" altLang="ja-JP" sz="1477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55C3137-2F7C-4600-B8A7-95D6EE5D1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033" y="8537932"/>
            <a:ext cx="1493715" cy="1307001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6EF13E4F-93F5-4CDC-A764-6A5F3D0B2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301" y="61066"/>
            <a:ext cx="5086152" cy="712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187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インテグラル">
  <a:themeElements>
    <a:clrScheme name="インテグラル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インテグラル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インテグラル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212</Words>
  <Application>Microsoft Office PowerPoint</Application>
  <PresentationFormat>A4 210 x 297 mm</PresentationFormat>
  <Paragraphs>28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Meiryo UI</vt:lpstr>
      <vt:lpstr>UD デジタル 教科書体 NP-B</vt:lpstr>
      <vt:lpstr>UD デジタル 教科書体 NP-R</vt:lpstr>
      <vt:lpstr>メイリオ</vt:lpstr>
      <vt:lpstr>Tw Cen MT</vt:lpstr>
      <vt:lpstr>Tw Cen MT Condensed</vt:lpstr>
      <vt:lpstr>Verdana</vt:lpstr>
      <vt:lpstr>Wingdings 3</vt:lpstr>
      <vt:lpstr>インテグラル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最新の腰痛治療と予防方法 ～腰痛体操の実践を踏まえて～</dc:title>
  <dc:creator>kenko_03-06</dc:creator>
  <cp:lastModifiedBy>健康推進課健康係-伴</cp:lastModifiedBy>
  <cp:revision>155</cp:revision>
  <cp:lastPrinted>2025-09-08T05:27:17Z</cp:lastPrinted>
  <dcterms:created xsi:type="dcterms:W3CDTF">2022-07-28T01:06:21Z</dcterms:created>
  <dcterms:modified xsi:type="dcterms:W3CDTF">2025-09-22T07:35:28Z</dcterms:modified>
</cp:coreProperties>
</file>