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9" r:id="rId2"/>
  </p:sldIdLst>
  <p:sldSz cx="9906000" cy="6858000" type="A4"/>
  <p:notesSz cx="6635750" cy="9766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66" y="90"/>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4"/>
            <a:ext cx="2875492" cy="488315"/>
          </a:xfrm>
          <a:prstGeom prst="rect">
            <a:avLst/>
          </a:prstGeom>
        </p:spPr>
        <p:txBody>
          <a:bodyPr vert="horz" lIns="89543" tIns="44772" rIns="89543" bIns="44772" rtlCol="0"/>
          <a:lstStyle>
            <a:lvl1pPr algn="l">
              <a:defRPr sz="1200"/>
            </a:lvl1pPr>
          </a:lstStyle>
          <a:p>
            <a:endParaRPr kumimoji="1" lang="ja-JP" altLang="en-US"/>
          </a:p>
        </p:txBody>
      </p:sp>
      <p:sp>
        <p:nvSpPr>
          <p:cNvPr id="3" name="日付プレースホルダ 2"/>
          <p:cNvSpPr>
            <a:spLocks noGrp="1"/>
          </p:cNvSpPr>
          <p:nvPr>
            <p:ph type="dt" idx="1"/>
          </p:nvPr>
        </p:nvSpPr>
        <p:spPr>
          <a:xfrm>
            <a:off x="3758725" y="4"/>
            <a:ext cx="2875492" cy="488315"/>
          </a:xfrm>
          <a:prstGeom prst="rect">
            <a:avLst/>
          </a:prstGeom>
        </p:spPr>
        <p:txBody>
          <a:bodyPr vert="horz" lIns="89543" tIns="44772" rIns="89543" bIns="44772" rtlCol="0"/>
          <a:lstStyle>
            <a:lvl1pPr algn="r">
              <a:defRPr sz="1200"/>
            </a:lvl1pPr>
          </a:lstStyle>
          <a:p>
            <a:fld id="{C0001A65-EDC0-493D-B9FB-28A35D232E9C}" type="datetimeFigureOut">
              <a:rPr kumimoji="1" lang="ja-JP" altLang="en-US" smtClean="0"/>
              <a:pPr/>
              <a:t>2023/10/13</a:t>
            </a:fld>
            <a:endParaRPr kumimoji="1" lang="ja-JP" altLang="en-US"/>
          </a:p>
        </p:txBody>
      </p:sp>
      <p:sp>
        <p:nvSpPr>
          <p:cNvPr id="4" name="スライド イメージ プレースホルダ 3"/>
          <p:cNvSpPr>
            <a:spLocks noGrp="1" noRot="1" noChangeAspect="1"/>
          </p:cNvSpPr>
          <p:nvPr>
            <p:ph type="sldImg" idx="2"/>
          </p:nvPr>
        </p:nvSpPr>
        <p:spPr>
          <a:xfrm>
            <a:off x="674688" y="731838"/>
            <a:ext cx="5287962" cy="3662362"/>
          </a:xfrm>
          <a:prstGeom prst="rect">
            <a:avLst/>
          </a:prstGeom>
          <a:noFill/>
          <a:ln w="12700">
            <a:solidFill>
              <a:prstClr val="black"/>
            </a:solidFill>
          </a:ln>
        </p:spPr>
        <p:txBody>
          <a:bodyPr vert="horz" lIns="89543" tIns="44772" rIns="89543" bIns="44772" rtlCol="0" anchor="ctr"/>
          <a:lstStyle/>
          <a:p>
            <a:endParaRPr lang="ja-JP" altLang="en-US"/>
          </a:p>
        </p:txBody>
      </p:sp>
      <p:sp>
        <p:nvSpPr>
          <p:cNvPr id="5" name="ノート プレースホルダ 4"/>
          <p:cNvSpPr>
            <a:spLocks noGrp="1"/>
          </p:cNvSpPr>
          <p:nvPr>
            <p:ph type="body" sz="quarter" idx="3"/>
          </p:nvPr>
        </p:nvSpPr>
        <p:spPr>
          <a:xfrm>
            <a:off x="663575" y="4638993"/>
            <a:ext cx="5308600" cy="4394835"/>
          </a:xfrm>
          <a:prstGeom prst="rect">
            <a:avLst/>
          </a:prstGeom>
        </p:spPr>
        <p:txBody>
          <a:bodyPr vert="horz" lIns="89543" tIns="44772" rIns="89543" bIns="44772"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2" y="9276293"/>
            <a:ext cx="2875492" cy="488315"/>
          </a:xfrm>
          <a:prstGeom prst="rect">
            <a:avLst/>
          </a:prstGeom>
        </p:spPr>
        <p:txBody>
          <a:bodyPr vert="horz" lIns="89543" tIns="44772" rIns="89543" bIns="44772"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758725" y="9276293"/>
            <a:ext cx="2875492" cy="488315"/>
          </a:xfrm>
          <a:prstGeom prst="rect">
            <a:avLst/>
          </a:prstGeom>
        </p:spPr>
        <p:txBody>
          <a:bodyPr vert="horz" lIns="89543" tIns="44772" rIns="89543" bIns="44772" rtlCol="0" anchor="b"/>
          <a:lstStyle>
            <a:lvl1pPr algn="r">
              <a:defRPr sz="1200"/>
            </a:lvl1pPr>
          </a:lstStyle>
          <a:p>
            <a:fld id="{9918B6A9-7E99-439A-85D1-9E395D9B3463}" type="slidenum">
              <a:rPr kumimoji="1" lang="ja-JP" altLang="en-US" smtClean="0"/>
              <a:pPr/>
              <a:t>‹#›</a:t>
            </a:fld>
            <a:endParaRPr kumimoji="1" lang="ja-JP" altLang="en-US"/>
          </a:p>
        </p:txBody>
      </p:sp>
    </p:spTree>
    <p:extLst>
      <p:ext uri="{BB962C8B-B14F-4D97-AF65-F5344CB8AC3E}">
        <p14:creationId xmlns:p14="http://schemas.microsoft.com/office/powerpoint/2010/main" val="32598461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8A0FF62D-0AD4-4163-ABC8-51A80D097360}" type="datetimeFigureOut">
              <a:rPr kumimoji="1" lang="ja-JP" altLang="en-US" smtClean="0"/>
              <a:pPr/>
              <a:t>2023/10/13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4F591F7-0227-4A88-84D4-7524F80D7709}"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A0FF62D-0AD4-4163-ABC8-51A80D097360}" type="datetimeFigureOut">
              <a:rPr kumimoji="1" lang="ja-JP" altLang="en-US" smtClean="0"/>
              <a:pPr/>
              <a:t>2023/10/13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4F591F7-0227-4A88-84D4-7524F80D7709}"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A0FF62D-0AD4-4163-ABC8-51A80D097360}" type="datetimeFigureOut">
              <a:rPr kumimoji="1" lang="ja-JP" altLang="en-US" smtClean="0"/>
              <a:pPr/>
              <a:t>2023/10/13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4F591F7-0227-4A88-84D4-7524F80D7709}"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A0FF62D-0AD4-4163-ABC8-51A80D097360}" type="datetimeFigureOut">
              <a:rPr kumimoji="1" lang="ja-JP" altLang="en-US" smtClean="0"/>
              <a:pPr/>
              <a:t>2023/10/13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4F591F7-0227-4A88-84D4-7524F80D7709}"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8A0FF62D-0AD4-4163-ABC8-51A80D097360}" type="datetimeFigureOut">
              <a:rPr kumimoji="1" lang="ja-JP" altLang="en-US" smtClean="0"/>
              <a:pPr/>
              <a:t>2023/10/13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4F591F7-0227-4A88-84D4-7524F80D7709}"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8A0FF62D-0AD4-4163-ABC8-51A80D097360}" type="datetimeFigureOut">
              <a:rPr kumimoji="1" lang="ja-JP" altLang="en-US" smtClean="0"/>
              <a:pPr/>
              <a:t>2023/10/13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4F591F7-0227-4A88-84D4-7524F80D7709}"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8A0FF62D-0AD4-4163-ABC8-51A80D097360}" type="datetimeFigureOut">
              <a:rPr kumimoji="1" lang="ja-JP" altLang="en-US" smtClean="0"/>
              <a:pPr/>
              <a:t>2023/10/13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4F591F7-0227-4A88-84D4-7524F80D7709}"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8A0FF62D-0AD4-4163-ABC8-51A80D097360}" type="datetimeFigureOut">
              <a:rPr kumimoji="1" lang="ja-JP" altLang="en-US" smtClean="0"/>
              <a:pPr/>
              <a:t>2023/10/13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4F591F7-0227-4A88-84D4-7524F80D7709}"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A0FF62D-0AD4-4163-ABC8-51A80D097360}" type="datetimeFigureOut">
              <a:rPr kumimoji="1" lang="ja-JP" altLang="en-US" smtClean="0"/>
              <a:pPr/>
              <a:t>2023/10/13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4F591F7-0227-4A88-84D4-7524F80D7709}"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A0FF62D-0AD4-4163-ABC8-51A80D097360}" type="datetimeFigureOut">
              <a:rPr kumimoji="1" lang="ja-JP" altLang="en-US" smtClean="0"/>
              <a:pPr/>
              <a:t>2023/10/13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4F591F7-0227-4A88-84D4-7524F80D7709}"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A0FF62D-0AD4-4163-ABC8-51A80D097360}" type="datetimeFigureOut">
              <a:rPr kumimoji="1" lang="ja-JP" altLang="en-US" smtClean="0"/>
              <a:pPr/>
              <a:t>2023/10/13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4F591F7-0227-4A88-84D4-7524F80D7709}"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FF62D-0AD4-4163-ABC8-51A80D097360}" type="datetimeFigureOut">
              <a:rPr kumimoji="1" lang="ja-JP" altLang="en-US" smtClean="0"/>
              <a:pPr/>
              <a:t>2023/10/13</a:t>
            </a:fld>
            <a:endParaRPr kumimoji="1" lang="ja-JP" altLang="en-US"/>
          </a:p>
        </p:txBody>
      </p:sp>
      <p:sp>
        <p:nvSpPr>
          <p:cNvPr id="5" name="フッター プレースホル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591F7-0227-4A88-84D4-7524F80D7709}"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microsoft.com/office/2007/relationships/hdphoto" Target="../media/hdphoto1.wdp"/><Relationship Id="rId7"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205810" y="589260"/>
            <a:ext cx="9253805" cy="1773573"/>
          </a:xfrm>
          <a:prstGeom prst="roundRect">
            <a:avLst>
              <a:gd name="adj" fmla="val 10310"/>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p:cNvSpPr txBox="1"/>
          <p:nvPr/>
        </p:nvSpPr>
        <p:spPr>
          <a:xfrm>
            <a:off x="858814" y="325820"/>
            <a:ext cx="4451079" cy="553998"/>
          </a:xfrm>
          <a:prstGeom prst="rect">
            <a:avLst/>
          </a:prstGeom>
          <a:solidFill>
            <a:schemeClr val="bg1"/>
          </a:solidFill>
        </p:spPr>
        <p:txBody>
          <a:bodyPr wrap="square" lIns="91438" tIns="45720" rIns="91438"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504D"/>
                </a:solidFill>
                <a:effectLst/>
                <a:uLnTx/>
                <a:uFillTx/>
                <a:latin typeface="Calibri"/>
                <a:ea typeface="ＭＳ Ｐゴシック" panose="020B0600070205080204" pitchFamily="50" charset="-128"/>
                <a:cs typeface="+mn-cs"/>
              </a:rPr>
              <a:t>◆京橋おとしより相談センター◆</a:t>
            </a:r>
            <a:r>
              <a:rPr kumimoji="1" lang="ja-JP" altLang="en-US" sz="3000" b="1" i="0" u="none" strike="noStrike" kern="1200" cap="none" spc="0" normalizeH="0" baseline="0" noProof="0" dirty="0">
                <a:ln>
                  <a:noFill/>
                </a:ln>
                <a:solidFill>
                  <a:srgbClr val="002060"/>
                </a:solidFill>
                <a:effectLst/>
                <a:uLnTx/>
                <a:uFillTx/>
                <a:latin typeface="Calibri"/>
                <a:ea typeface="ＭＳ Ｐゴシック" panose="020B0600070205080204" pitchFamily="50" charset="-128"/>
                <a:cs typeface="+mn-cs"/>
              </a:rPr>
              <a:t>　</a:t>
            </a:r>
          </a:p>
        </p:txBody>
      </p:sp>
      <p:sp>
        <p:nvSpPr>
          <p:cNvPr id="13" name="角丸四角形 12"/>
          <p:cNvSpPr/>
          <p:nvPr/>
        </p:nvSpPr>
        <p:spPr>
          <a:xfrm>
            <a:off x="3542027" y="4994663"/>
            <a:ext cx="5960081" cy="1367010"/>
          </a:xfrm>
          <a:prstGeom prst="roundRect">
            <a:avLst>
              <a:gd name="adj" fmla="val 10349"/>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テキスト ボックス 13"/>
          <p:cNvSpPr txBox="1"/>
          <p:nvPr/>
        </p:nvSpPr>
        <p:spPr>
          <a:xfrm>
            <a:off x="3686324" y="5062853"/>
            <a:ext cx="2919999" cy="338554"/>
          </a:xfrm>
          <a:prstGeom prst="rect">
            <a:avLst/>
          </a:prstGeom>
          <a:solidFill>
            <a:schemeClr val="bg1"/>
          </a:solidFill>
        </p:spPr>
        <p:txBody>
          <a:bodyPr wrap="square" lIns="91438" tIns="45720" rIns="91438"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＊先輩社員に聞いてみました＊</a:t>
            </a:r>
          </a:p>
        </p:txBody>
      </p:sp>
      <p:sp>
        <p:nvSpPr>
          <p:cNvPr id="18" name="テキスト ボックス 17"/>
          <p:cNvSpPr txBox="1"/>
          <p:nvPr/>
        </p:nvSpPr>
        <p:spPr>
          <a:xfrm>
            <a:off x="10067688" y="2730523"/>
            <a:ext cx="1656184" cy="307777"/>
          </a:xfrm>
          <a:prstGeom prst="rect">
            <a:avLst/>
          </a:prstGeom>
          <a:noFill/>
        </p:spPr>
        <p:txBody>
          <a:bodyPr wrap="square" lIns="91438" tIns="45720" rIns="91438"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p>
        </p:txBody>
      </p:sp>
      <p:sp>
        <p:nvSpPr>
          <p:cNvPr id="21" name="テキスト ボックス 20"/>
          <p:cNvSpPr txBox="1"/>
          <p:nvPr/>
        </p:nvSpPr>
        <p:spPr>
          <a:xfrm>
            <a:off x="3629509" y="5361027"/>
            <a:ext cx="5887353" cy="823302"/>
          </a:xfrm>
          <a:prstGeom prst="rect">
            <a:avLst/>
          </a:prstGeom>
          <a:noFill/>
        </p:spPr>
        <p:txBody>
          <a:bodyPr wrap="square" lIns="91438" tIns="45720" rIns="91438" bIns="45720" rtlCol="0">
            <a:spAutoFit/>
          </a:bodyPr>
          <a:lstStyle/>
          <a:p>
            <a:pPr lvl="0">
              <a:lnSpc>
                <a:spcPts val="1900"/>
              </a:lnSpc>
              <a:defRPr/>
            </a:pPr>
            <a:r>
              <a:rPr kumimoji="1" lang="ja-JP" altLang="en-US" sz="11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rPr>
              <a:t>困難</a:t>
            </a:r>
            <a:r>
              <a:rPr kumimoji="1" lang="ja-JP" altLang="en-US"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rPr>
              <a:t>事例や高齢者虐待の対応</a:t>
            </a:r>
            <a:r>
              <a:rPr kumimoji="1" lang="ja-JP" altLang="en-US" sz="11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rPr>
              <a:t>は、</a:t>
            </a:r>
            <a:r>
              <a:rPr lang="ja-JP" altLang="en-US" sz="1100" dirty="0" smtClean="0">
                <a:solidFill>
                  <a:prstClr val="black"/>
                </a:solidFill>
                <a:latin typeface="HG丸ｺﾞｼｯｸM-PRO" pitchFamily="50" charset="-128"/>
                <a:ea typeface="HG丸ｺﾞｼｯｸM-PRO" pitchFamily="50" charset="-128"/>
              </a:rPr>
              <a:t>今後、</a:t>
            </a:r>
            <a:r>
              <a:rPr kumimoji="1" lang="ja-JP" altLang="en-US" sz="11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rPr>
              <a:t>増々</a:t>
            </a:r>
            <a:r>
              <a:rPr kumimoji="1" lang="ja-JP" altLang="en-US"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rPr>
              <a:t>重要になっていくかと思います。</a:t>
            </a:r>
            <a:endParaRPr kumimoji="1" lang="en-US" altLang="ja-JP"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endParaRPr>
          </a:p>
          <a:p>
            <a:pPr lvl="0">
              <a:lnSpc>
                <a:spcPts val="1900"/>
              </a:lnSpc>
              <a:defRPr/>
            </a:pPr>
            <a:r>
              <a:rPr lang="ja-JP" altLang="en-US" sz="1100" dirty="0" smtClean="0">
                <a:solidFill>
                  <a:prstClr val="black"/>
                </a:solidFill>
                <a:latin typeface="HG丸ｺﾞｼｯｸM-PRO" pitchFamily="50" charset="-128"/>
                <a:ea typeface="HG丸ｺﾞｼｯｸM-PRO" pitchFamily="50" charset="-128"/>
              </a:rPr>
              <a:t>過去に仕事</a:t>
            </a:r>
            <a:r>
              <a:rPr lang="ja-JP" altLang="en-US" sz="1100" dirty="0">
                <a:solidFill>
                  <a:prstClr val="black"/>
                </a:solidFill>
                <a:latin typeface="HG丸ｺﾞｼｯｸM-PRO" pitchFamily="50" charset="-128"/>
                <a:ea typeface="HG丸ｺﾞｼｯｸM-PRO" pitchFamily="50" charset="-128"/>
              </a:rPr>
              <a:t>にやりがいを感じることができなかった方がいましたら、是非入職して、</a:t>
            </a:r>
            <a:r>
              <a:rPr lang="ja-JP" altLang="en-US" sz="1100" dirty="0" smtClean="0">
                <a:solidFill>
                  <a:prstClr val="black"/>
                </a:solidFill>
                <a:latin typeface="HG丸ｺﾞｼｯｸM-PRO" pitchFamily="50" charset="-128"/>
                <a:ea typeface="HG丸ｺﾞｼｯｸM-PRO" pitchFamily="50" charset="-128"/>
              </a:rPr>
              <a:t>活　　</a:t>
            </a:r>
            <a:r>
              <a:rPr lang="ja-JP" altLang="en-US" sz="1100" dirty="0" err="1" smtClean="0">
                <a:solidFill>
                  <a:prstClr val="black"/>
                </a:solidFill>
                <a:latin typeface="HG丸ｺﾞｼｯｸM-PRO" pitchFamily="50" charset="-128"/>
                <a:ea typeface="HG丸ｺﾞｼｯｸM-PRO" pitchFamily="50" charset="-128"/>
              </a:rPr>
              <a:t>躍</a:t>
            </a:r>
            <a:r>
              <a:rPr lang="ja-JP" altLang="en-US" sz="1100" dirty="0" err="1">
                <a:solidFill>
                  <a:prstClr val="black"/>
                </a:solidFill>
                <a:latin typeface="HG丸ｺﾞｼｯｸM-PRO" pitchFamily="50" charset="-128"/>
                <a:ea typeface="HG丸ｺﾞｼｯｸM-PRO" pitchFamily="50" charset="-128"/>
              </a:rPr>
              <a:t>して</a:t>
            </a:r>
            <a:r>
              <a:rPr lang="ja-JP" altLang="en-US" sz="1100" dirty="0">
                <a:solidFill>
                  <a:prstClr val="black"/>
                </a:solidFill>
                <a:latin typeface="HG丸ｺﾞｼｯｸM-PRO" pitchFamily="50" charset="-128"/>
                <a:ea typeface="HG丸ｺﾞｼｯｸM-PRO" pitchFamily="50" charset="-128"/>
              </a:rPr>
              <a:t>もらいたいですね。</a:t>
            </a:r>
            <a:endParaRPr kumimoji="1" lang="en-US" altLang="ja-JP"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endParaRPr>
          </a:p>
        </p:txBody>
      </p:sp>
      <p:sp>
        <p:nvSpPr>
          <p:cNvPr id="25" name="テキスト ボックス 24"/>
          <p:cNvSpPr txBox="1"/>
          <p:nvPr/>
        </p:nvSpPr>
        <p:spPr>
          <a:xfrm>
            <a:off x="632519" y="924918"/>
            <a:ext cx="5267015" cy="1310615"/>
          </a:xfrm>
          <a:prstGeom prst="rect">
            <a:avLst/>
          </a:prstGeom>
          <a:noFill/>
        </p:spPr>
        <p:txBody>
          <a:bodyPr wrap="square" lIns="91438" tIns="45720" rIns="91438" bIns="45720" rtlCol="0">
            <a:spAutoFit/>
          </a:bodyPr>
          <a:lstStyle/>
          <a:p>
            <a:pPr marL="0" marR="0" lvl="0" indent="0" algn="l" defTabSz="914400" rtl="0" eaLnBrk="1" fontAlgn="auto" latinLnBrk="0" hangingPunct="1">
              <a:lnSpc>
                <a:spcPts val="1900"/>
              </a:lnSpc>
              <a:spcBef>
                <a:spcPts val="0"/>
              </a:spcBef>
              <a:spcAft>
                <a:spcPts val="0"/>
              </a:spcAft>
              <a:buClrTx/>
              <a:buSzTx/>
              <a:buFontTx/>
              <a:buNone/>
              <a:tabLst/>
              <a:defRPr/>
            </a:pPr>
            <a:r>
              <a:rPr lang="ja-JP" altLang="en-US" sz="1200" b="1" i="0" dirty="0">
                <a:solidFill>
                  <a:srgbClr val="3B3B3B"/>
                </a:solidFill>
                <a:effectLst/>
                <a:latin typeface="+mn-ea"/>
              </a:rPr>
              <a:t>高齢者が、慣れ親しんだ地域で生き生きと暮らせるように支援を行う地域包括支援センターです。</a:t>
            </a:r>
            <a:r>
              <a:rPr lang="en-US" altLang="ja-JP" sz="1200" b="1" i="0" dirty="0">
                <a:solidFill>
                  <a:srgbClr val="3B3B3B"/>
                </a:solidFill>
                <a:effectLst/>
                <a:latin typeface="+mn-ea"/>
              </a:rPr>
              <a:t>65</a:t>
            </a:r>
            <a:r>
              <a:rPr lang="ja-JP" altLang="en-US" sz="1200" b="1" i="0" dirty="0">
                <a:solidFill>
                  <a:srgbClr val="3B3B3B"/>
                </a:solidFill>
                <a:effectLst/>
                <a:latin typeface="+mn-ea"/>
              </a:rPr>
              <a:t>歳以上の高齢者、介護に関わる家族のサポートをする中央区からの委託事業です。</a:t>
            </a:r>
            <a:endParaRPr lang="en-US" altLang="ja-JP" sz="1400" b="1" i="0" dirty="0">
              <a:solidFill>
                <a:prstClr val="black"/>
              </a:solidFill>
              <a:effectLst/>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ts val="19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rPr>
              <a:t>週休</a:t>
            </a:r>
            <a:r>
              <a:rPr kumimoji="1" lang="en-US" altLang="ja-JP" sz="1200" b="0" i="0" u="none" strike="noStrike" kern="1200" cap="none" spc="0" normalizeH="0" baseline="0" noProof="0" dirty="0">
                <a:ln>
                  <a:noFill/>
                </a:ln>
                <a:solidFill>
                  <a:prstClr val="black"/>
                </a:solidFill>
                <a:effectLst/>
                <a:uLnTx/>
                <a:uFillTx/>
                <a:latin typeface="+mn-ea"/>
              </a:rPr>
              <a:t>2</a:t>
            </a:r>
            <a:r>
              <a:rPr kumimoji="1" lang="ja-JP" altLang="en-US" sz="1200" b="0" i="0" u="none" strike="noStrike" kern="1200" cap="none" spc="0" normalizeH="0" baseline="0" noProof="0" dirty="0">
                <a:ln>
                  <a:noFill/>
                </a:ln>
                <a:solidFill>
                  <a:prstClr val="black"/>
                </a:solidFill>
                <a:effectLst/>
                <a:uLnTx/>
                <a:uFillTx/>
                <a:latin typeface="+mn-ea"/>
              </a:rPr>
              <a:t>日・祝日休業・土曜出勤平日代休あり、残業原則なし、交通費全額支給</a:t>
            </a:r>
            <a:endParaRPr kumimoji="1" lang="en-US" altLang="ja-JP" sz="1200" b="0" i="0" u="none" strike="noStrike" kern="1200" cap="none" spc="0" normalizeH="0" baseline="0" noProof="0" dirty="0">
              <a:ln>
                <a:noFill/>
              </a:ln>
              <a:solidFill>
                <a:prstClr val="black"/>
              </a:solidFill>
              <a:effectLst/>
              <a:uLnTx/>
              <a:uFillTx/>
              <a:latin typeface="+mn-ea"/>
            </a:endParaRPr>
          </a:p>
          <a:p>
            <a:pPr marL="0" marR="0" lvl="0" indent="0" algn="l" defTabSz="914400" rtl="0" eaLnBrk="1" fontAlgn="auto" latinLnBrk="0" hangingPunct="1">
              <a:lnSpc>
                <a:spcPts val="19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rPr>
              <a:t>公益社団法人</a:t>
            </a:r>
            <a:r>
              <a:rPr kumimoji="1" lang="ja-JP" altLang="en-US" sz="1200" b="0" i="0" u="none" strike="noStrike" kern="1200" cap="none" spc="0" normalizeH="0" baseline="0" noProof="0" dirty="0" smtClean="0">
                <a:ln>
                  <a:noFill/>
                </a:ln>
                <a:solidFill>
                  <a:prstClr val="black"/>
                </a:solidFill>
                <a:effectLst/>
                <a:uLnTx/>
                <a:uFillTx/>
                <a:latin typeface="+mn-ea"/>
              </a:rPr>
              <a:t>中央</a:t>
            </a:r>
            <a:r>
              <a:rPr lang="ja-JP" altLang="en-US" sz="1200" dirty="0">
                <a:solidFill>
                  <a:prstClr val="black"/>
                </a:solidFill>
                <a:latin typeface="+mn-ea"/>
              </a:rPr>
              <a:t>区</a:t>
            </a:r>
            <a:r>
              <a:rPr kumimoji="1" lang="ja-JP" altLang="en-US" sz="1200" b="0" i="0" u="none" strike="noStrike" kern="1200" cap="none" spc="0" normalizeH="0" baseline="0" noProof="0" dirty="0" smtClean="0">
                <a:ln>
                  <a:noFill/>
                </a:ln>
                <a:solidFill>
                  <a:prstClr val="black"/>
                </a:solidFill>
                <a:effectLst/>
                <a:uLnTx/>
                <a:uFillTx/>
                <a:latin typeface="+mn-ea"/>
              </a:rPr>
              <a:t>医師会</a:t>
            </a:r>
            <a:r>
              <a:rPr kumimoji="1" lang="ja-JP" altLang="en-US" sz="1200" b="0" i="0" u="none" strike="noStrike" kern="1200" cap="none" spc="0" normalizeH="0" baseline="0" noProof="0" dirty="0">
                <a:ln>
                  <a:noFill/>
                </a:ln>
                <a:solidFill>
                  <a:prstClr val="black"/>
                </a:solidFill>
                <a:effectLst/>
                <a:uLnTx/>
                <a:uFillTx/>
                <a:latin typeface="+mn-ea"/>
              </a:rPr>
              <a:t>運営</a:t>
            </a:r>
            <a:endParaRPr kumimoji="1" lang="en-US" altLang="ja-JP" sz="1200" b="0" i="0" u="none" strike="noStrike" kern="1200" cap="none" spc="0" normalizeH="0" baseline="0" noProof="0" dirty="0">
              <a:ln>
                <a:noFill/>
              </a:ln>
              <a:solidFill>
                <a:prstClr val="black"/>
              </a:solidFill>
              <a:effectLst/>
              <a:uLnTx/>
              <a:uFillTx/>
              <a:latin typeface="+mn-ea"/>
            </a:endParaRPr>
          </a:p>
        </p:txBody>
      </p:sp>
      <p:pic>
        <p:nvPicPr>
          <p:cNvPr id="28" name="Picture 7" descr="\\file2.inside.mhlw.go.jp\課室領域2\14023000_東京労働局\13090池袋公共職業安定所共通\移行用\1_13090池袋所（使用中）\08＿専３部門\井口\イラスト\未分類\かいごぱーてぃー.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5746" b="36391" l="469" r="35000">
                        <a14:foregroundMark x1="30859" y1="27319" x2="30859" y2="27319"/>
                        <a14:foregroundMark x1="30859" y1="26915" x2="31953" y2="27117"/>
                        <a14:foregroundMark x1="19375" y1="24496" x2="18984" y2="27117"/>
                        <a14:foregroundMark x1="32188" y1="27419" x2="32266" y2="29839"/>
                        <a14:foregroundMark x1="17813" y1="27117" x2="18672" y2="26210"/>
                        <a14:backgroundMark x1="11172" y1="11593" x2="11172" y2="12903"/>
                        <a14:backgroundMark x1="6172" y1="24194" x2="6172" y2="24899"/>
                        <a14:backgroundMark x1="10781" y1="27419" x2="13047" y2="26109"/>
                        <a14:backgroundMark x1="16016" y1="34073" x2="16328" y2="33669"/>
                        <a14:backgroundMark x1="18281" y1="31250" x2="18281" y2="32560"/>
                        <a14:backgroundMark x1="27109" y1="24496" x2="25469" y2="24597"/>
                        <a14:backgroundMark x1="25625" y1="30645" x2="25625" y2="31653"/>
                        <a14:backgroundMark x1="25938" y1="30444" x2="26250" y2="29839"/>
                        <a14:backgroundMark x1="21797" y1="25605" x2="21797" y2="27823"/>
                        <a14:backgroundMark x1="18359" y1="26109" x2="17500" y2="26109"/>
                        <a14:backgroundMark x1="18516" y1="28024" x2="18438" y2="29234"/>
                        <a14:backgroundMark x1="27813" y1="26310" x2="27500" y2="25302"/>
                      </a14:backgroundRemoval>
                    </a14:imgEffect>
                  </a14:imgLayer>
                </a14:imgProps>
              </a:ext>
              <a:ext uri="{28A0092B-C50C-407E-A947-70E740481C1C}">
                <a14:useLocalDpi xmlns:a14="http://schemas.microsoft.com/office/drawing/2010/main" val="0"/>
              </a:ext>
            </a:extLst>
          </a:blip>
          <a:srcRect l="785" t="5939" r="65072" b="63631"/>
          <a:stretch/>
        </p:blipFill>
        <p:spPr bwMode="auto">
          <a:xfrm>
            <a:off x="5075085" y="3209463"/>
            <a:ext cx="1933973" cy="1357077"/>
          </a:xfrm>
          <a:prstGeom prst="rect">
            <a:avLst/>
          </a:prstGeom>
          <a:noFill/>
          <a:extLst>
            <a:ext uri="{909E8E84-426E-40DD-AFC4-6F175D3DCCD1}">
              <a14:hiddenFill xmlns:a14="http://schemas.microsoft.com/office/drawing/2010/main">
                <a:solidFill>
                  <a:srgbClr val="FFFFFF"/>
                </a:solidFill>
              </a14:hiddenFill>
            </a:ext>
          </a:extLst>
        </p:spPr>
      </p:pic>
      <p:sp>
        <p:nvSpPr>
          <p:cNvPr id="30" name="角丸四角形 29"/>
          <p:cNvSpPr/>
          <p:nvPr/>
        </p:nvSpPr>
        <p:spPr>
          <a:xfrm>
            <a:off x="344488" y="2559217"/>
            <a:ext cx="1584176" cy="479084"/>
          </a:xfrm>
          <a:prstGeom prst="roundRect">
            <a:avLst>
              <a:gd name="adj" fmla="val 10349"/>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404816" y="2605798"/>
            <a:ext cx="1656184" cy="369332"/>
          </a:xfrm>
          <a:prstGeom prst="rect">
            <a:avLst/>
          </a:prstGeom>
          <a:noFill/>
        </p:spPr>
        <p:txBody>
          <a:bodyPr wrap="square" rtlCol="0">
            <a:spAutoFit/>
          </a:bodyPr>
          <a:lstStyle/>
          <a:p>
            <a:r>
              <a:rPr kumimoji="1" lang="ja-JP" altLang="en-US" dirty="0"/>
              <a:t>業務内容</a:t>
            </a:r>
          </a:p>
        </p:txBody>
      </p:sp>
      <p:sp>
        <p:nvSpPr>
          <p:cNvPr id="9" name="テキスト ボックス 8"/>
          <p:cNvSpPr txBox="1"/>
          <p:nvPr/>
        </p:nvSpPr>
        <p:spPr>
          <a:xfrm>
            <a:off x="2027058" y="2596232"/>
            <a:ext cx="5184576" cy="584775"/>
          </a:xfrm>
          <a:prstGeom prst="rect">
            <a:avLst/>
          </a:prstGeom>
          <a:noFill/>
        </p:spPr>
        <p:txBody>
          <a:bodyPr wrap="square" rtlCol="0">
            <a:spAutoFit/>
          </a:bodyPr>
          <a:lstStyle/>
          <a:p>
            <a:r>
              <a:rPr kumimoji="1" lang="ja-JP" altLang="en-US" dirty="0"/>
              <a:t>相談援助</a:t>
            </a:r>
            <a:endParaRPr lang="en-US" altLang="ja-JP" sz="1400" dirty="0"/>
          </a:p>
          <a:p>
            <a:endParaRPr kumimoji="1" lang="ja-JP" altLang="en-US" sz="1400" dirty="0"/>
          </a:p>
        </p:txBody>
      </p:sp>
      <p:sp>
        <p:nvSpPr>
          <p:cNvPr id="40" name="角丸四角形 39"/>
          <p:cNvSpPr/>
          <p:nvPr/>
        </p:nvSpPr>
        <p:spPr>
          <a:xfrm>
            <a:off x="7042974" y="2503564"/>
            <a:ext cx="2482025" cy="2111569"/>
          </a:xfrm>
          <a:prstGeom prst="roundRect">
            <a:avLst>
              <a:gd name="adj" fmla="val 10349"/>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2" name="テキスト ボックス 41"/>
          <p:cNvSpPr txBox="1"/>
          <p:nvPr/>
        </p:nvSpPr>
        <p:spPr>
          <a:xfrm>
            <a:off x="7277339" y="2407933"/>
            <a:ext cx="2068150" cy="276999"/>
          </a:xfrm>
          <a:prstGeom prst="rect">
            <a:avLst/>
          </a:prstGeom>
          <a:solidFill>
            <a:schemeClr val="bg1"/>
          </a:solidFill>
        </p:spPr>
        <p:txBody>
          <a:bodyPr wrap="square" lIns="91438" tIns="45720" rIns="91438"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＊業務の一日の流れ＊</a:t>
            </a:r>
          </a:p>
        </p:txBody>
      </p:sp>
      <p:sp>
        <p:nvSpPr>
          <p:cNvPr id="17" name="テキスト ボックス 16"/>
          <p:cNvSpPr txBox="1"/>
          <p:nvPr/>
        </p:nvSpPr>
        <p:spPr>
          <a:xfrm>
            <a:off x="7432576" y="2682095"/>
            <a:ext cx="1640447" cy="2400657"/>
          </a:xfrm>
          <a:prstGeom prst="rect">
            <a:avLst/>
          </a:prstGeom>
          <a:noFill/>
        </p:spPr>
        <p:txBody>
          <a:bodyPr wrap="square" rtlCol="0">
            <a:spAutoFit/>
          </a:bodyPr>
          <a:lstStyle/>
          <a:p>
            <a:r>
              <a:rPr lang="en-US" altLang="ja-JP" dirty="0"/>
              <a:t>9:00</a:t>
            </a:r>
            <a:r>
              <a:rPr lang="ja-JP" altLang="en-US" dirty="0"/>
              <a:t>　出勤</a:t>
            </a:r>
            <a:endParaRPr lang="en-US" altLang="ja-JP" dirty="0"/>
          </a:p>
          <a:p>
            <a:r>
              <a:rPr kumimoji="1" lang="ja-JP" altLang="en-US" dirty="0"/>
              <a:t>　休憩</a:t>
            </a:r>
            <a:r>
              <a:rPr kumimoji="1" lang="en-US" altLang="ja-JP" dirty="0"/>
              <a:t>60</a:t>
            </a:r>
            <a:r>
              <a:rPr kumimoji="1" lang="ja-JP" altLang="en-US" dirty="0"/>
              <a:t>分</a:t>
            </a:r>
            <a:endParaRPr kumimoji="1" lang="en-US" altLang="ja-JP" dirty="0"/>
          </a:p>
          <a:p>
            <a:r>
              <a:rPr lang="en-US" altLang="ja-JP" dirty="0"/>
              <a:t>18:00</a:t>
            </a:r>
            <a:r>
              <a:rPr lang="ja-JP" altLang="en-US" dirty="0"/>
              <a:t>　退勤</a:t>
            </a:r>
            <a:endParaRPr lang="en-US" altLang="ja-JP" dirty="0"/>
          </a:p>
          <a:p>
            <a:endParaRPr lang="en-US" altLang="ja-JP" sz="1200" dirty="0"/>
          </a:p>
          <a:p>
            <a:r>
              <a:rPr lang="en-US" altLang="ja-JP" sz="1200" dirty="0"/>
              <a:t>※</a:t>
            </a:r>
            <a:r>
              <a:rPr lang="ja-JP" altLang="en-US" sz="1200" dirty="0"/>
              <a:t>その日の相談状況によって臨機応変に対応を行いますが、残業はほとんどありません。</a:t>
            </a:r>
            <a:endParaRPr lang="en-US" altLang="ja-JP" sz="1200" dirty="0"/>
          </a:p>
          <a:p>
            <a:endParaRPr kumimoji="1" lang="en-US" altLang="ja-JP" dirty="0"/>
          </a:p>
          <a:p>
            <a:endParaRPr kumimoji="1" lang="ja-JP" altLang="en-US" dirty="0"/>
          </a:p>
        </p:txBody>
      </p:sp>
      <p:sp>
        <p:nvSpPr>
          <p:cNvPr id="46" name="テキスト ボックス 45"/>
          <p:cNvSpPr txBox="1"/>
          <p:nvPr/>
        </p:nvSpPr>
        <p:spPr>
          <a:xfrm>
            <a:off x="2021991" y="3096051"/>
            <a:ext cx="2929194" cy="1600438"/>
          </a:xfrm>
          <a:prstGeom prst="rect">
            <a:avLst/>
          </a:prstGeom>
          <a:noFill/>
        </p:spPr>
        <p:txBody>
          <a:bodyPr wrap="square" rtlCol="0">
            <a:spAutoFit/>
          </a:bodyPr>
          <a:lstStyle/>
          <a:p>
            <a:r>
              <a:rPr lang="ja-JP" altLang="en-US" sz="1400" dirty="0"/>
              <a:t>銀座や築地といった繁華街にほど近く、</a:t>
            </a:r>
            <a:r>
              <a:rPr kumimoji="1" lang="ja-JP" altLang="en-US" sz="1400" dirty="0"/>
              <a:t>就業後にプライベートで立ち寄ることも可能です。</a:t>
            </a:r>
            <a:endParaRPr kumimoji="1" lang="en-US" altLang="ja-JP" sz="1400" dirty="0"/>
          </a:p>
          <a:p>
            <a:r>
              <a:rPr lang="ja-JP" altLang="en-US" sz="1400" dirty="0"/>
              <a:t>業務は定時で終業するので、個人の時間の大切にしたい方には向いている職場です。</a:t>
            </a:r>
            <a:endParaRPr kumimoji="1" lang="en-US" altLang="ja-JP" sz="1400" dirty="0"/>
          </a:p>
          <a:p>
            <a:endParaRPr kumimoji="1" lang="ja-JP" altLang="en-US" sz="1400" dirty="0"/>
          </a:p>
        </p:txBody>
      </p:sp>
      <p:grpSp>
        <p:nvGrpSpPr>
          <p:cNvPr id="3" name="グループ化 2">
            <a:extLst>
              <a:ext uri="{FF2B5EF4-FFF2-40B4-BE49-F238E27FC236}">
                <a16:creationId xmlns:a16="http://schemas.microsoft.com/office/drawing/2014/main" id="{9B0056DC-83BB-B4F2-DBE0-7F75FD0AA439}"/>
              </a:ext>
            </a:extLst>
          </p:cNvPr>
          <p:cNvGrpSpPr/>
          <p:nvPr/>
        </p:nvGrpSpPr>
        <p:grpSpPr>
          <a:xfrm>
            <a:off x="339421" y="3218095"/>
            <a:ext cx="1629468" cy="479084"/>
            <a:chOff x="353456" y="3853751"/>
            <a:chExt cx="1629468" cy="479084"/>
          </a:xfrm>
        </p:grpSpPr>
        <p:sp>
          <p:nvSpPr>
            <p:cNvPr id="4" name="角丸四角形 33">
              <a:extLst>
                <a:ext uri="{FF2B5EF4-FFF2-40B4-BE49-F238E27FC236}">
                  <a16:creationId xmlns:a16="http://schemas.microsoft.com/office/drawing/2014/main" id="{FED54328-124F-6FFB-9384-2E69F6826A3B}"/>
                </a:ext>
              </a:extLst>
            </p:cNvPr>
            <p:cNvSpPr/>
            <p:nvPr/>
          </p:nvSpPr>
          <p:spPr>
            <a:xfrm>
              <a:off x="353456" y="3853751"/>
              <a:ext cx="1584176" cy="479084"/>
            </a:xfrm>
            <a:prstGeom prst="roundRect">
              <a:avLst>
                <a:gd name="adj" fmla="val 10349"/>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E8ECA01B-ACD9-27B9-AF3A-0608777E47CC}"/>
                </a:ext>
              </a:extLst>
            </p:cNvPr>
            <p:cNvSpPr txBox="1"/>
            <p:nvPr/>
          </p:nvSpPr>
          <p:spPr>
            <a:xfrm>
              <a:off x="459076" y="3894265"/>
              <a:ext cx="1523848" cy="369332"/>
            </a:xfrm>
            <a:prstGeom prst="rect">
              <a:avLst/>
            </a:prstGeom>
            <a:noFill/>
          </p:spPr>
          <p:txBody>
            <a:bodyPr wrap="square" rtlCol="0">
              <a:spAutoFit/>
            </a:bodyPr>
            <a:lstStyle/>
            <a:p>
              <a:r>
                <a:rPr kumimoji="1" lang="ja-JP" altLang="en-US" dirty="0"/>
                <a:t>ここが魅力</a:t>
              </a:r>
            </a:p>
          </p:txBody>
        </p:sp>
      </p:grpSp>
      <p:pic>
        <p:nvPicPr>
          <p:cNvPr id="1028" name="Picture 4">
            <a:extLst>
              <a:ext uri="{FF2B5EF4-FFF2-40B4-BE49-F238E27FC236}">
                <a16:creationId xmlns:a16="http://schemas.microsoft.com/office/drawing/2014/main" id="{699F5BBA-1CBE-020D-3AF2-51F2C0B5C4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06628">
            <a:off x="7752047" y="997416"/>
            <a:ext cx="1463823" cy="10978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99C0F724-D192-13C5-B9A7-19E652404A5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0232" y="686739"/>
            <a:ext cx="1114214" cy="15450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AB5FF3F-6A72-84F7-43E0-0D20822E2C7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379" y="4533127"/>
            <a:ext cx="1498811" cy="9406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BE9CE1D8-000A-9FEA-1EDC-C3E55D4FEE6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379" y="5616270"/>
            <a:ext cx="1498811" cy="93610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20D366B3-A010-A2AA-1B74-931F1BC50F0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37730" y="4530918"/>
            <a:ext cx="1493757" cy="9376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57C890C-7EED-62CE-7ECD-854DB17CFF4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40793" y="5599466"/>
            <a:ext cx="1490694" cy="96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2260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217</Words>
  <Application>Microsoft Office PowerPoint</Application>
  <PresentationFormat>A4 210 x 297 mm</PresentationFormat>
  <Paragraphs>19</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HG丸ｺﾞｼｯｸM-PRO</vt:lpstr>
      <vt:lpstr>ＭＳ Ｐゴシック</vt:lpstr>
      <vt:lpstr>Arial</vt:lpstr>
      <vt:lpstr>Calibri</vt:lpstr>
      <vt:lpstr>Office テーマ</vt:lpstr>
      <vt:lpstr>PowerPoint プレゼンテーション</vt:lpstr>
    </vt:vector>
  </TitlesOfParts>
  <Company>厚生労働省職業安定局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「２０１４介護就職デイ」にご参加頂く企業様へのお願い</dc:title>
  <dc:creator>職業安定行政関係システム</dc:creator>
  <cp:lastModifiedBy>福田良子</cp:lastModifiedBy>
  <cp:revision>138</cp:revision>
  <cp:lastPrinted>2020-12-25T02:51:17Z</cp:lastPrinted>
  <dcterms:created xsi:type="dcterms:W3CDTF">2014-09-12T04:40:31Z</dcterms:created>
  <dcterms:modified xsi:type="dcterms:W3CDTF">2023-10-13T08:26:16Z</dcterms:modified>
</cp:coreProperties>
</file>