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9906000" cy="6858000" type="A4"/>
  <p:notesSz cx="6635750" cy="9766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72" y="9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4"/>
            <a:ext cx="2875492" cy="488315"/>
          </a:xfrm>
          <a:prstGeom prst="rect">
            <a:avLst/>
          </a:prstGeom>
        </p:spPr>
        <p:txBody>
          <a:bodyPr vert="horz" lIns="89543" tIns="44772" rIns="89543" bIns="44772" rtlCol="0"/>
          <a:lstStyle>
            <a:lvl1pPr algn="l">
              <a:defRPr sz="1200"/>
            </a:lvl1pPr>
          </a:lstStyle>
          <a:p>
            <a:endParaRPr kumimoji="1" lang="ja-JP" altLang="en-US"/>
          </a:p>
        </p:txBody>
      </p:sp>
      <p:sp>
        <p:nvSpPr>
          <p:cNvPr id="3" name="日付プレースホルダ 2"/>
          <p:cNvSpPr>
            <a:spLocks noGrp="1"/>
          </p:cNvSpPr>
          <p:nvPr>
            <p:ph type="dt" idx="1"/>
          </p:nvPr>
        </p:nvSpPr>
        <p:spPr>
          <a:xfrm>
            <a:off x="3758725" y="4"/>
            <a:ext cx="2875492" cy="488315"/>
          </a:xfrm>
          <a:prstGeom prst="rect">
            <a:avLst/>
          </a:prstGeom>
        </p:spPr>
        <p:txBody>
          <a:bodyPr vert="horz" lIns="89543" tIns="44772" rIns="89543" bIns="44772" rtlCol="0"/>
          <a:lstStyle>
            <a:lvl1pPr algn="r">
              <a:defRPr sz="1200"/>
            </a:lvl1pPr>
          </a:lstStyle>
          <a:p>
            <a:fld id="{C0001A65-EDC0-493D-B9FB-28A35D232E9C}" type="datetimeFigureOut">
              <a:rPr kumimoji="1" lang="ja-JP" altLang="en-US" smtClean="0"/>
              <a:pPr/>
              <a:t>2023/9/28</a:t>
            </a:fld>
            <a:endParaRPr kumimoji="1" lang="ja-JP" altLang="en-US"/>
          </a:p>
        </p:txBody>
      </p:sp>
      <p:sp>
        <p:nvSpPr>
          <p:cNvPr id="4" name="スライド イメージ プレースホルダ 3"/>
          <p:cNvSpPr>
            <a:spLocks noGrp="1" noRot="1" noChangeAspect="1"/>
          </p:cNvSpPr>
          <p:nvPr>
            <p:ph type="sldImg" idx="2"/>
          </p:nvPr>
        </p:nvSpPr>
        <p:spPr>
          <a:xfrm>
            <a:off x="674688" y="731838"/>
            <a:ext cx="5287962" cy="3662362"/>
          </a:xfrm>
          <a:prstGeom prst="rect">
            <a:avLst/>
          </a:prstGeom>
          <a:noFill/>
          <a:ln w="12700">
            <a:solidFill>
              <a:prstClr val="black"/>
            </a:solidFill>
          </a:ln>
        </p:spPr>
        <p:txBody>
          <a:bodyPr vert="horz" lIns="89543" tIns="44772" rIns="89543" bIns="44772" rtlCol="0" anchor="ctr"/>
          <a:lstStyle/>
          <a:p>
            <a:endParaRPr lang="ja-JP" altLang="en-US"/>
          </a:p>
        </p:txBody>
      </p:sp>
      <p:sp>
        <p:nvSpPr>
          <p:cNvPr id="5" name="ノート プレースホルダ 4"/>
          <p:cNvSpPr>
            <a:spLocks noGrp="1"/>
          </p:cNvSpPr>
          <p:nvPr>
            <p:ph type="body" sz="quarter" idx="3"/>
          </p:nvPr>
        </p:nvSpPr>
        <p:spPr>
          <a:xfrm>
            <a:off x="663575" y="4638993"/>
            <a:ext cx="5308600" cy="4394835"/>
          </a:xfrm>
          <a:prstGeom prst="rect">
            <a:avLst/>
          </a:prstGeom>
        </p:spPr>
        <p:txBody>
          <a:bodyPr vert="horz" lIns="89543" tIns="44772" rIns="89543" bIns="4477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276293"/>
            <a:ext cx="2875492" cy="488315"/>
          </a:xfrm>
          <a:prstGeom prst="rect">
            <a:avLst/>
          </a:prstGeom>
        </p:spPr>
        <p:txBody>
          <a:bodyPr vert="horz" lIns="89543" tIns="44772" rIns="89543" bIns="44772"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758725" y="9276293"/>
            <a:ext cx="2875492" cy="488315"/>
          </a:xfrm>
          <a:prstGeom prst="rect">
            <a:avLst/>
          </a:prstGeom>
        </p:spPr>
        <p:txBody>
          <a:bodyPr vert="horz" lIns="89543" tIns="44772" rIns="89543" bIns="44772" rtlCol="0" anchor="b"/>
          <a:lstStyle>
            <a:lvl1pPr algn="r">
              <a:defRPr sz="1200"/>
            </a:lvl1pPr>
          </a:lstStyle>
          <a:p>
            <a:fld id="{9918B6A9-7E99-439A-85D1-9E395D9B3463}" type="slidenum">
              <a:rPr kumimoji="1" lang="ja-JP" altLang="en-US" smtClean="0"/>
              <a:pPr/>
              <a:t>‹#›</a:t>
            </a:fld>
            <a:endParaRPr kumimoji="1" lang="ja-JP" altLang="en-US"/>
          </a:p>
        </p:txBody>
      </p:sp>
    </p:spTree>
    <p:extLst>
      <p:ext uri="{BB962C8B-B14F-4D97-AF65-F5344CB8AC3E}">
        <p14:creationId xmlns:p14="http://schemas.microsoft.com/office/powerpoint/2010/main" val="3259846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A0FF62D-0AD4-4163-ABC8-51A80D097360}" type="datetimeFigureOut">
              <a:rPr kumimoji="1" lang="ja-JP" altLang="en-US" smtClean="0"/>
              <a:pPr/>
              <a:t>2023/9/28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F591F7-0227-4A88-84D4-7524F80D770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FF62D-0AD4-4163-ABC8-51A80D097360}" type="datetimeFigureOut">
              <a:rPr kumimoji="1" lang="ja-JP" altLang="en-US" smtClean="0"/>
              <a:pPr/>
              <a:t>2023/9/28</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591F7-0227-4A88-84D4-7524F80D770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201112" y="604662"/>
            <a:ext cx="9253805" cy="1773573"/>
          </a:xfrm>
          <a:prstGeom prst="roundRect">
            <a:avLst>
              <a:gd name="adj" fmla="val 1031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815109" y="346648"/>
            <a:ext cx="5109581" cy="400110"/>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504D"/>
                </a:solidFill>
                <a:effectLst/>
                <a:uLnTx/>
                <a:uFillTx/>
                <a:latin typeface="Calibri"/>
                <a:ea typeface="ＭＳ Ｐゴシック" panose="020B0600070205080204" pitchFamily="50" charset="-128"/>
                <a:cs typeface="+mn-cs"/>
              </a:rPr>
              <a:t>◆</a:t>
            </a:r>
            <a:r>
              <a:rPr lang="ja-JP" altLang="en-US" sz="2000" b="1" dirty="0">
                <a:solidFill>
                  <a:srgbClr val="C0504D"/>
                </a:solidFill>
                <a:latin typeface="Calibri"/>
                <a:ea typeface="ＭＳ Ｐゴシック" panose="020B0600070205080204" pitchFamily="50" charset="-128"/>
              </a:rPr>
              <a:t>社会福祉法人　賛育会　マイホーム新川</a:t>
            </a:r>
            <a:r>
              <a:rPr kumimoji="1" lang="ja-JP" altLang="en-US" sz="2000" b="1" i="0" u="none" strike="noStrike" kern="1200" cap="none" spc="0" normalizeH="0" baseline="0" noProof="0" dirty="0">
                <a:ln>
                  <a:noFill/>
                </a:ln>
                <a:solidFill>
                  <a:srgbClr val="C0504D"/>
                </a:solidFill>
                <a:effectLst/>
                <a:uLnTx/>
                <a:uFillTx/>
                <a:latin typeface="Calibri"/>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2060"/>
                </a:solidFill>
                <a:effectLst/>
                <a:uLnTx/>
                <a:uFillTx/>
                <a:latin typeface="Calibri"/>
                <a:ea typeface="ＭＳ Ｐゴシック" panose="020B0600070205080204" pitchFamily="50" charset="-128"/>
                <a:cs typeface="+mn-cs"/>
              </a:rPr>
              <a:t>　</a:t>
            </a:r>
          </a:p>
        </p:txBody>
      </p:sp>
      <p:sp>
        <p:nvSpPr>
          <p:cNvPr id="13" name="角丸四角形 12"/>
          <p:cNvSpPr/>
          <p:nvPr/>
        </p:nvSpPr>
        <p:spPr>
          <a:xfrm>
            <a:off x="3564918" y="5280518"/>
            <a:ext cx="6208494" cy="1441165"/>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3808502" y="5067590"/>
            <a:ext cx="2919999" cy="338554"/>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＊先輩社員に聞いてみました＊</a:t>
            </a:r>
          </a:p>
        </p:txBody>
      </p:sp>
      <p:sp>
        <p:nvSpPr>
          <p:cNvPr id="18" name="テキスト ボックス 17"/>
          <p:cNvSpPr txBox="1"/>
          <p:nvPr/>
        </p:nvSpPr>
        <p:spPr>
          <a:xfrm>
            <a:off x="10067688" y="2730523"/>
            <a:ext cx="1656184" cy="307777"/>
          </a:xfrm>
          <a:prstGeom prst="rect">
            <a:avLst/>
          </a:prstGeom>
          <a:no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1" name="テキスト ボックス 20"/>
          <p:cNvSpPr txBox="1"/>
          <p:nvPr/>
        </p:nvSpPr>
        <p:spPr>
          <a:xfrm>
            <a:off x="3620287" y="5377157"/>
            <a:ext cx="6097756" cy="1516056"/>
          </a:xfrm>
          <a:prstGeom prst="rect">
            <a:avLst/>
          </a:prstGeom>
          <a:noFill/>
        </p:spPr>
        <p:txBody>
          <a:bodyPr wrap="square" lIns="91438" tIns="45720" rIns="91438" bIns="45720" rtlCol="0">
            <a:spAutoFit/>
          </a:bodyPr>
          <a:lstStyle/>
          <a:p>
            <a:pPr lvl="0">
              <a:lnSpc>
                <a:spcPts val="1900"/>
              </a:lnSpc>
              <a:defRPr/>
            </a:pPr>
            <a:r>
              <a:rPr lang="ja-JP" altLang="en-US" sz="1100" dirty="0">
                <a:solidFill>
                  <a:prstClr val="black"/>
                </a:solidFill>
                <a:latin typeface="HG丸ｺﾞｼｯｸM-PRO" pitchFamily="50" charset="-128"/>
                <a:ea typeface="HG丸ｺﾞｼｯｸM-PRO" pitchFamily="50" charset="-128"/>
              </a:rPr>
              <a:t>・人間関係が良いので働きやすい環境だと感じています。未経験でしたが、わからないことが　　</a:t>
            </a:r>
            <a:endParaRPr lang="en-US" altLang="ja-JP" sz="1100" dirty="0">
              <a:solidFill>
                <a:prstClr val="black"/>
              </a:solidFill>
              <a:latin typeface="HG丸ｺﾞｼｯｸM-PRO" pitchFamily="50" charset="-128"/>
              <a:ea typeface="HG丸ｺﾞｼｯｸM-PRO" pitchFamily="50" charset="-128"/>
            </a:endParaRPr>
          </a:p>
          <a:p>
            <a:pPr lvl="0">
              <a:lnSpc>
                <a:spcPts val="1900"/>
              </a:lnSpc>
              <a:defRPr/>
            </a:pPr>
            <a:r>
              <a:rPr lang="ja-JP" altLang="en-US" sz="1100" dirty="0">
                <a:solidFill>
                  <a:prstClr val="black"/>
                </a:solidFill>
                <a:latin typeface="HG丸ｺﾞｼｯｸM-PRO" pitchFamily="50" charset="-128"/>
                <a:ea typeface="HG丸ｺﾞｼｯｸM-PRO" pitchFamily="50" charset="-128"/>
              </a:rPr>
              <a:t>　あれば時間を作って教えていただき有難いと感じました。</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（特養</a:t>
            </a: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入職</a:t>
            </a:r>
            <a:r>
              <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10</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ヶ月）</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lvl="0">
              <a:lnSpc>
                <a:spcPts val="1900"/>
              </a:lnSpc>
              <a:defRPr/>
            </a:pPr>
            <a:r>
              <a:rPr lang="ja-JP" altLang="en-US" sz="1100" dirty="0">
                <a:solidFill>
                  <a:prstClr val="black"/>
                </a:solidFill>
                <a:latin typeface="HG丸ｺﾞｼｯｸM-PRO" pitchFamily="50" charset="-128"/>
                <a:ea typeface="HG丸ｺﾞｼｯｸM-PRO" pitchFamily="50" charset="-128"/>
              </a:rPr>
              <a:t>・周りに聞きやすい雰囲気があって、たとえミスをしても責められることはありません。</a:t>
            </a:r>
            <a:endParaRPr lang="en-US" altLang="ja-JP" sz="1100" dirty="0">
              <a:solidFill>
                <a:prstClr val="black"/>
              </a:solidFill>
              <a:latin typeface="HG丸ｺﾞｼｯｸM-PRO" pitchFamily="50" charset="-128"/>
              <a:ea typeface="HG丸ｺﾞｼｯｸM-PRO" pitchFamily="50" charset="-128"/>
            </a:endParaRPr>
          </a:p>
          <a:p>
            <a:pPr lvl="0">
              <a:lnSpc>
                <a:spcPts val="1900"/>
              </a:lnSpc>
              <a:defRPr/>
            </a:pPr>
            <a:r>
              <a:rPr lang="ja-JP" altLang="en-US" sz="1100" dirty="0">
                <a:solidFill>
                  <a:prstClr val="black"/>
                </a:solidFill>
                <a:latin typeface="HG丸ｺﾞｼｯｸM-PRO" pitchFamily="50" charset="-128"/>
                <a:ea typeface="HG丸ｺﾞｼｯｸM-PRO" pitchFamily="50" charset="-128"/>
              </a:rPr>
              <a:t>　</a:t>
            </a:r>
            <a:r>
              <a:rPr kumimoji="1" lang="ja-JP" altLang="en-US"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rPr>
              <a:t>チームワークがあり「みんなで頑張るぞ！」という雰囲気が好きです。</a:t>
            </a:r>
            <a:endParaRPr kumimoji="1" lang="en-US" altLang="ja-JP" sz="11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a:p>
            <a:pPr lvl="0">
              <a:lnSpc>
                <a:spcPts val="1900"/>
              </a:lnSpc>
              <a:defRPr/>
            </a:pPr>
            <a:r>
              <a:rPr lang="ja-JP" altLang="en-US" sz="1100" dirty="0">
                <a:solidFill>
                  <a:prstClr val="black"/>
                </a:solidFill>
                <a:latin typeface="HG丸ｺﾞｼｯｸM-PRO" pitchFamily="50" charset="-128"/>
                <a:ea typeface="HG丸ｺﾞｼｯｸM-PRO" pitchFamily="50" charset="-128"/>
              </a:rPr>
              <a:t>　働きやすい職場だと思います。（デイサービス</a:t>
            </a:r>
            <a:r>
              <a:rPr lang="en-US" altLang="ja-JP" sz="1100" dirty="0">
                <a:solidFill>
                  <a:prstClr val="black"/>
                </a:solidFill>
                <a:latin typeface="HG丸ｺﾞｼｯｸM-PRO" pitchFamily="50" charset="-128"/>
                <a:ea typeface="HG丸ｺﾞｼｯｸM-PRO" pitchFamily="50" charset="-128"/>
              </a:rPr>
              <a:t>/</a:t>
            </a:r>
            <a:r>
              <a:rPr lang="ja-JP" altLang="en-US" sz="1100" dirty="0">
                <a:solidFill>
                  <a:prstClr val="black"/>
                </a:solidFill>
                <a:latin typeface="HG丸ｺﾞｼｯｸM-PRO" pitchFamily="50" charset="-128"/>
                <a:ea typeface="HG丸ｺﾞｼｯｸM-PRO" pitchFamily="50" charset="-128"/>
              </a:rPr>
              <a:t>入職</a:t>
            </a:r>
            <a:r>
              <a:rPr lang="en-US" altLang="ja-JP" sz="1100" dirty="0">
                <a:solidFill>
                  <a:prstClr val="black"/>
                </a:solidFill>
                <a:latin typeface="HG丸ｺﾞｼｯｸM-PRO" pitchFamily="50" charset="-128"/>
                <a:ea typeface="HG丸ｺﾞｼｯｸM-PRO" pitchFamily="50" charset="-128"/>
              </a:rPr>
              <a:t>2</a:t>
            </a:r>
            <a:r>
              <a:rPr lang="ja-JP" altLang="en-US" sz="1100" dirty="0">
                <a:solidFill>
                  <a:prstClr val="black"/>
                </a:solidFill>
                <a:latin typeface="HG丸ｺﾞｼｯｸM-PRO" pitchFamily="50" charset="-128"/>
                <a:ea typeface="HG丸ｺﾞｼｯｸM-PRO" pitchFamily="50" charset="-128"/>
              </a:rPr>
              <a:t>年</a:t>
            </a:r>
            <a:r>
              <a:rPr lang="en-US" altLang="ja-JP" sz="1100" dirty="0">
                <a:solidFill>
                  <a:prstClr val="black"/>
                </a:solidFill>
                <a:latin typeface="HG丸ｺﾞｼｯｸM-PRO" pitchFamily="50" charset="-128"/>
                <a:ea typeface="HG丸ｺﾞｼｯｸM-PRO" pitchFamily="50" charset="-128"/>
              </a:rPr>
              <a:t>3</a:t>
            </a:r>
            <a:r>
              <a:rPr lang="ja-JP" altLang="en-US" sz="1100" dirty="0">
                <a:solidFill>
                  <a:prstClr val="black"/>
                </a:solidFill>
                <a:latin typeface="HG丸ｺﾞｼｯｸM-PRO" pitchFamily="50" charset="-128"/>
                <a:ea typeface="HG丸ｺﾞｼｯｸM-PRO" pitchFamily="50" charset="-128"/>
              </a:rPr>
              <a:t>ヶ月）</a:t>
            </a:r>
            <a:r>
              <a:rPr lang="en-US" altLang="ja-JP" sz="1100" dirty="0">
                <a:solidFill>
                  <a:prstClr val="black"/>
                </a:solidFill>
                <a:latin typeface="HG丸ｺﾞｼｯｸM-PRO" pitchFamily="50" charset="-128"/>
                <a:ea typeface="HG丸ｺﾞｼｯｸM-PRO" pitchFamily="50" charset="-128"/>
              </a:rPr>
              <a:t/>
            </a:r>
            <a:br>
              <a:rPr lang="en-US" altLang="ja-JP" sz="1100" dirty="0">
                <a:solidFill>
                  <a:prstClr val="black"/>
                </a:solidFill>
                <a:latin typeface="HG丸ｺﾞｼｯｸM-PRO" pitchFamily="50" charset="-128"/>
                <a:ea typeface="HG丸ｺﾞｼｯｸM-PRO" pitchFamily="50" charset="-128"/>
              </a:rPr>
            </a:br>
            <a:endParaRPr kumimoji="1" lang="en-US" altLang="ja-JP" sz="105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25" name="テキスト ボックス 24"/>
          <p:cNvSpPr txBox="1"/>
          <p:nvPr/>
        </p:nvSpPr>
        <p:spPr>
          <a:xfrm>
            <a:off x="314394" y="775575"/>
            <a:ext cx="8712968" cy="1547218"/>
          </a:xfrm>
          <a:prstGeom prst="rect">
            <a:avLst/>
          </a:prstGeom>
          <a:noFill/>
        </p:spPr>
        <p:txBody>
          <a:bodyPr wrap="square" lIns="91438" tIns="45720" rIns="91438" bIns="45720" rtlCol="0">
            <a:spAutoFit/>
          </a:bodyPr>
          <a:lstStyle/>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b="0" i="0" dirty="0">
                <a:solidFill>
                  <a:srgbClr val="333333"/>
                </a:solidFill>
                <a:effectLst/>
                <a:latin typeface="メイリオ" panose="020B0604030504040204" pitchFamily="50" charset="-128"/>
                <a:ea typeface="メイリオ" panose="020B0604030504040204" pitchFamily="50" charset="-128"/>
              </a:rPr>
              <a:t>当施設を運営している賛育会は</a:t>
            </a:r>
            <a:r>
              <a:rPr lang="en-US" altLang="ja-JP" sz="1400" b="0" i="0" dirty="0">
                <a:solidFill>
                  <a:srgbClr val="333333"/>
                </a:solidFill>
                <a:effectLst/>
                <a:latin typeface="メイリオ" panose="020B0604030504040204" pitchFamily="50" charset="-128"/>
                <a:ea typeface="メイリオ" panose="020B0604030504040204" pitchFamily="50" charset="-128"/>
              </a:rPr>
              <a:t>2023</a:t>
            </a:r>
            <a:r>
              <a:rPr lang="ja-JP" altLang="en-US" sz="1400" b="0" i="0" dirty="0">
                <a:solidFill>
                  <a:srgbClr val="333333"/>
                </a:solidFill>
                <a:effectLst/>
                <a:latin typeface="メイリオ" panose="020B0604030504040204" pitchFamily="50" charset="-128"/>
                <a:ea typeface="メイリオ" panose="020B0604030504040204" pitchFamily="50" charset="-128"/>
              </a:rPr>
              <a:t>年に創業</a:t>
            </a:r>
            <a:r>
              <a:rPr lang="en-US" altLang="ja-JP" sz="1400" b="0" i="0" dirty="0">
                <a:solidFill>
                  <a:srgbClr val="333333"/>
                </a:solidFill>
                <a:effectLst/>
                <a:latin typeface="メイリオ" panose="020B0604030504040204" pitchFamily="50" charset="-128"/>
                <a:ea typeface="メイリオ" panose="020B0604030504040204" pitchFamily="50" charset="-128"/>
              </a:rPr>
              <a:t>105</a:t>
            </a:r>
            <a:r>
              <a:rPr lang="ja-JP" altLang="en-US" sz="1400" b="0" i="0" dirty="0">
                <a:solidFill>
                  <a:srgbClr val="333333"/>
                </a:solidFill>
                <a:effectLst/>
                <a:latin typeface="メイリオ" panose="020B0604030504040204" pitchFamily="50" charset="-128"/>
                <a:ea typeface="メイリオ" panose="020B0604030504040204" pitchFamily="50" charset="-128"/>
              </a:rPr>
              <a:t>年目を迎えました。</a:t>
            </a:r>
            <a:endParaRPr lang="en-US" altLang="ja-JP" sz="1400" b="0" i="0" dirty="0">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rPr>
              <a:t>マイホーム新川は中央区の委託を受けて</a:t>
            </a:r>
            <a:r>
              <a:rPr kumimoji="1" lang="en-US" altLang="ja-JP"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rPr>
              <a:t>1995</a:t>
            </a:r>
            <a:r>
              <a:rPr kumimoji="1" lang="ja-JP" altLang="en-US"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rPr>
              <a:t>年よりオープンし、</a:t>
            </a:r>
            <a:endParaRPr kumimoji="1" lang="en-US" altLang="ja-JP"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rPr>
              <a:t>特別養護老人ホーム、一般型・認知症対応型通所介護のほか、</a:t>
            </a:r>
            <a:endParaRPr kumimoji="1" lang="en-US" altLang="ja-JP"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en-US" altLang="ja-JP" sz="1400" b="0" i="0" dirty="0">
                <a:solidFill>
                  <a:srgbClr val="333333"/>
                </a:solidFill>
                <a:effectLst/>
                <a:latin typeface="メイリオ" panose="020B0604030504040204" pitchFamily="50" charset="-128"/>
                <a:ea typeface="メイリオ" panose="020B0604030504040204" pitchFamily="50" charset="-128"/>
              </a:rPr>
              <a:t>24</a:t>
            </a:r>
            <a:r>
              <a:rPr lang="ja-JP" altLang="en-US" sz="1400" b="0" i="0" dirty="0">
                <a:solidFill>
                  <a:srgbClr val="333333"/>
                </a:solidFill>
                <a:effectLst/>
                <a:latin typeface="メイリオ" panose="020B0604030504040204" pitchFamily="50" charset="-128"/>
                <a:ea typeface="メイリオ" panose="020B0604030504040204" pitchFamily="50" charset="-128"/>
              </a:rPr>
              <a:t>時間巡回型訪問介護や居宅介護支援事業など総合的な高齢者福祉サービスの提供を</a:t>
            </a:r>
            <a:endParaRPr lang="en-US" altLang="ja-JP" sz="1400" b="0" i="0" dirty="0">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rPr>
              <a:t>行っています。施設や地域で暮らす高齢者の方々が、住み慣れた地域の中でお一人おひとりの</a:t>
            </a:r>
            <a:endParaRPr kumimoji="1" lang="en-US" altLang="ja-JP" sz="1400" u="none" strike="noStrike" kern="1200" cap="none" spc="0" normalizeH="0" baseline="0" noProof="0" dirty="0">
              <a:ln>
                <a:noFill/>
              </a:ln>
              <a:solidFill>
                <a:srgbClr val="333333"/>
              </a:solidFill>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900"/>
              </a:lnSpc>
              <a:spcBef>
                <a:spcPts val="0"/>
              </a:spcBef>
              <a:spcAft>
                <a:spcPts val="0"/>
              </a:spcAft>
              <a:buClrTx/>
              <a:buSzTx/>
              <a:buFontTx/>
              <a:buNone/>
              <a:tabLst/>
              <a:defRPr/>
            </a:pPr>
            <a:r>
              <a:rPr lang="ja-JP" altLang="en-US" sz="1400" b="0" i="0" dirty="0">
                <a:solidFill>
                  <a:srgbClr val="333333"/>
                </a:solidFill>
                <a:effectLst/>
                <a:latin typeface="メイリオ" panose="020B0604030504040204" pitchFamily="50" charset="-128"/>
                <a:ea typeface="メイリオ" panose="020B0604030504040204" pitchFamily="50" charset="-128"/>
              </a:rPr>
              <a:t>ご希望に沿った生活を続けられるように寄り添うことを目標としています。</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28" name="Picture 7" descr="\\file2.inside.mhlw.go.jp\課室領域2\14023000_東京労働局\13090池袋公共職業安定所共通\移行用\1_13090池袋所（使用中）\08＿専３部門\井口\イラスト\未分類\かいごぱーてぃー.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5746" b="36391" l="469" r="35000">
                        <a14:foregroundMark x1="30859" y1="27319" x2="30859" y2="27319"/>
                        <a14:foregroundMark x1="30859" y1="26915" x2="31953" y2="27117"/>
                        <a14:foregroundMark x1="19375" y1="24496" x2="18984" y2="27117"/>
                        <a14:foregroundMark x1="32188" y1="27419" x2="32266" y2="29839"/>
                        <a14:foregroundMark x1="17813" y1="27117" x2="18672" y2="26210"/>
                        <a14:backgroundMark x1="11172" y1="11593" x2="11172" y2="12903"/>
                        <a14:backgroundMark x1="6172" y1="24194" x2="6172" y2="24899"/>
                        <a14:backgroundMark x1="10781" y1="27419" x2="13047" y2="26109"/>
                        <a14:backgroundMark x1="16016" y1="34073" x2="16328" y2="33669"/>
                        <a14:backgroundMark x1="18281" y1="31250" x2="18281" y2="32560"/>
                        <a14:backgroundMark x1="27109" y1="24496" x2="25469" y2="24597"/>
                        <a14:backgroundMark x1="25625" y1="30645" x2="25625" y2="31653"/>
                        <a14:backgroundMark x1="25938" y1="30444" x2="26250" y2="29839"/>
                        <a14:backgroundMark x1="21797" y1="25605" x2="21797" y2="27823"/>
                        <a14:backgroundMark x1="18359" y1="26109" x2="17500" y2="26109"/>
                        <a14:backgroundMark x1="18516" y1="28024" x2="18438" y2="29234"/>
                        <a14:backgroundMark x1="27813" y1="26310" x2="27500" y2="25302"/>
                      </a14:backgroundRemoval>
                    </a14:imgEffect>
                  </a14:imgLayer>
                </a14:imgProps>
              </a:ext>
              <a:ext uri="{28A0092B-C50C-407E-A947-70E740481C1C}">
                <a14:useLocalDpi xmlns:a14="http://schemas.microsoft.com/office/drawing/2010/main" val="0"/>
              </a:ext>
            </a:extLst>
          </a:blip>
          <a:srcRect l="785" t="5939" r="65072" b="63631"/>
          <a:stretch/>
        </p:blipFill>
        <p:spPr bwMode="auto">
          <a:xfrm>
            <a:off x="5542772" y="4187835"/>
            <a:ext cx="1352079" cy="948760"/>
          </a:xfrm>
          <a:prstGeom prst="rect">
            <a:avLst/>
          </a:prstGeom>
          <a:noFill/>
          <a:extLst>
            <a:ext uri="{909E8E84-426E-40DD-AFC4-6F175D3DCCD1}">
              <a14:hiddenFill xmlns:a14="http://schemas.microsoft.com/office/drawing/2010/main">
                <a:solidFill>
                  <a:srgbClr val="FFFFFF"/>
                </a:solidFill>
              </a14:hiddenFill>
            </a:ext>
          </a:extLst>
        </p:spPr>
      </p:pic>
      <p:sp>
        <p:nvSpPr>
          <p:cNvPr id="30" name="角丸四角形 29"/>
          <p:cNvSpPr/>
          <p:nvPr/>
        </p:nvSpPr>
        <p:spPr>
          <a:xfrm>
            <a:off x="344488" y="2559217"/>
            <a:ext cx="1584176" cy="479084"/>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45015" y="2604417"/>
            <a:ext cx="1656184" cy="369332"/>
          </a:xfrm>
          <a:prstGeom prst="rect">
            <a:avLst/>
          </a:prstGeom>
          <a:noFill/>
        </p:spPr>
        <p:txBody>
          <a:bodyPr wrap="square" rtlCol="0">
            <a:spAutoFit/>
          </a:bodyPr>
          <a:lstStyle/>
          <a:p>
            <a:r>
              <a:rPr kumimoji="1" lang="ja-JP" altLang="en-US" dirty="0"/>
              <a:t>資格取得支援</a:t>
            </a:r>
          </a:p>
        </p:txBody>
      </p:sp>
      <p:sp>
        <p:nvSpPr>
          <p:cNvPr id="9" name="テキスト ボックス 8"/>
          <p:cNvSpPr txBox="1"/>
          <p:nvPr/>
        </p:nvSpPr>
        <p:spPr>
          <a:xfrm>
            <a:off x="1947694" y="2568139"/>
            <a:ext cx="5184576" cy="461665"/>
          </a:xfrm>
          <a:prstGeom prst="rect">
            <a:avLst/>
          </a:prstGeom>
          <a:noFill/>
        </p:spPr>
        <p:txBody>
          <a:bodyPr wrap="square" rtlCol="0">
            <a:spAutoFit/>
          </a:bodyPr>
          <a:lstStyle/>
          <a:p>
            <a:r>
              <a:rPr kumimoji="1" lang="ja-JP" altLang="en-US" sz="1200" dirty="0"/>
              <a:t>・介護福祉士の資格取得支援があります！実務者研修費の貸与やテキストの無料配布、合格祝い金支給を行っています。</a:t>
            </a:r>
          </a:p>
        </p:txBody>
      </p:sp>
      <p:sp>
        <p:nvSpPr>
          <p:cNvPr id="32" name="角丸四角形 31"/>
          <p:cNvSpPr/>
          <p:nvPr/>
        </p:nvSpPr>
        <p:spPr>
          <a:xfrm>
            <a:off x="344488" y="3206484"/>
            <a:ext cx="1584176" cy="479084"/>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537152" y="3261360"/>
            <a:ext cx="1523848" cy="369332"/>
          </a:xfrm>
          <a:prstGeom prst="rect">
            <a:avLst/>
          </a:prstGeom>
          <a:noFill/>
        </p:spPr>
        <p:txBody>
          <a:bodyPr wrap="square" rtlCol="0">
            <a:spAutoFit/>
          </a:bodyPr>
          <a:lstStyle/>
          <a:p>
            <a:r>
              <a:rPr kumimoji="1" lang="ja-JP" altLang="en-US" dirty="0"/>
              <a:t>研修制度</a:t>
            </a:r>
          </a:p>
        </p:txBody>
      </p:sp>
      <p:sp>
        <p:nvSpPr>
          <p:cNvPr id="34" name="角丸四角形 33"/>
          <p:cNvSpPr/>
          <p:nvPr/>
        </p:nvSpPr>
        <p:spPr>
          <a:xfrm>
            <a:off x="353456" y="3853751"/>
            <a:ext cx="1584176" cy="479084"/>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5" name="テキスト ボックス 34"/>
          <p:cNvSpPr txBox="1"/>
          <p:nvPr/>
        </p:nvSpPr>
        <p:spPr>
          <a:xfrm>
            <a:off x="457845" y="3927396"/>
            <a:ext cx="1523848" cy="369332"/>
          </a:xfrm>
          <a:prstGeom prst="rect">
            <a:avLst/>
          </a:prstGeom>
          <a:noFill/>
        </p:spPr>
        <p:txBody>
          <a:bodyPr wrap="square" rtlCol="0">
            <a:spAutoFit/>
          </a:bodyPr>
          <a:lstStyle/>
          <a:p>
            <a:r>
              <a:rPr kumimoji="1" lang="ja-JP" altLang="en-US" dirty="0"/>
              <a:t>ここが魅力！</a:t>
            </a:r>
          </a:p>
        </p:txBody>
      </p:sp>
      <p:sp>
        <p:nvSpPr>
          <p:cNvPr id="12" name="テキスト ボックス 11"/>
          <p:cNvSpPr txBox="1"/>
          <p:nvPr/>
        </p:nvSpPr>
        <p:spPr>
          <a:xfrm>
            <a:off x="1957518" y="3108712"/>
            <a:ext cx="5204706" cy="646331"/>
          </a:xfrm>
          <a:prstGeom prst="rect">
            <a:avLst/>
          </a:prstGeom>
          <a:noFill/>
        </p:spPr>
        <p:txBody>
          <a:bodyPr wrap="square" rtlCol="0">
            <a:spAutoFit/>
          </a:bodyPr>
          <a:lstStyle/>
          <a:p>
            <a:r>
              <a:rPr lang="ja-JP" altLang="en-US" sz="1200" dirty="0"/>
              <a:t>・ご本人が安心できるまで</a:t>
            </a:r>
            <a:r>
              <a:rPr lang="en-US" altLang="ja-JP" sz="1200" dirty="0"/>
              <a:t>OJT</a:t>
            </a:r>
            <a:r>
              <a:rPr lang="ja-JP" altLang="en-US" sz="1200" dirty="0"/>
              <a:t>制度でしっかりと介護技術をお伝えしますので、未経験でも安心です！</a:t>
            </a:r>
            <a:endParaRPr lang="en-US" altLang="ja-JP" sz="1200" dirty="0"/>
          </a:p>
          <a:p>
            <a:r>
              <a:rPr kumimoji="1" lang="ja-JP" altLang="en-US" sz="1200" dirty="0"/>
              <a:t>・毎月介護技術やダイバーシティなど、様々な内容の研修・勉強会があります。</a:t>
            </a:r>
          </a:p>
        </p:txBody>
      </p:sp>
      <p:sp>
        <p:nvSpPr>
          <p:cNvPr id="40" name="角丸四角形 39"/>
          <p:cNvSpPr/>
          <p:nvPr/>
        </p:nvSpPr>
        <p:spPr>
          <a:xfrm>
            <a:off x="7042974" y="2503564"/>
            <a:ext cx="2482025" cy="2503481"/>
          </a:xfrm>
          <a:prstGeom prst="roundRect">
            <a:avLst>
              <a:gd name="adj" fmla="val 10349"/>
            </a:avLst>
          </a:pr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20" rIns="91438"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テキスト ボックス 41"/>
          <p:cNvSpPr txBox="1"/>
          <p:nvPr/>
        </p:nvSpPr>
        <p:spPr>
          <a:xfrm>
            <a:off x="7294559" y="2407052"/>
            <a:ext cx="2068150" cy="492443"/>
          </a:xfrm>
          <a:prstGeom prst="rect">
            <a:avLst/>
          </a:prstGeom>
          <a:solidFill>
            <a:schemeClr val="bg1"/>
          </a:solidFill>
        </p:spPr>
        <p:txBody>
          <a:bodyPr wrap="square" lIns="91438" tIns="45720" rIns="91438"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＊業務の一日の流れ＊</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ＭＳ Ｐゴシック" panose="020B0600070205080204" pitchFamily="50" charset="-128"/>
                <a:ea typeface="ＭＳ Ｐゴシック" panose="020B0600070205080204" pitchFamily="50" charset="-128"/>
              </a:rPr>
              <a:t>～特養の日勤帯の例～</a:t>
            </a:r>
            <a:endPar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テキスト ボックス 45"/>
          <p:cNvSpPr txBox="1"/>
          <p:nvPr/>
        </p:nvSpPr>
        <p:spPr>
          <a:xfrm>
            <a:off x="1959729" y="3770127"/>
            <a:ext cx="4964101" cy="646331"/>
          </a:xfrm>
          <a:prstGeom prst="rect">
            <a:avLst/>
          </a:prstGeom>
          <a:noFill/>
        </p:spPr>
        <p:txBody>
          <a:bodyPr wrap="square" rtlCol="0">
            <a:spAutoFit/>
          </a:bodyPr>
          <a:lstStyle/>
          <a:p>
            <a:r>
              <a:rPr kumimoji="1" lang="ja-JP" altLang="en-US" sz="1200" dirty="0"/>
              <a:t>・ライフスタイルに合わせて様々な働き方の職員がいます。有給休暇も取りやすく、</a:t>
            </a:r>
            <a:r>
              <a:rPr kumimoji="1" lang="en-US" altLang="ja-JP" sz="1200" dirty="0"/>
              <a:t>10</a:t>
            </a:r>
            <a:r>
              <a:rPr kumimoji="1" lang="ja-JP" altLang="en-US" sz="1200" dirty="0"/>
              <a:t>年以上勤務している方や一度退職しても戻ってくる方も多い、安心して長く働ける環境です。</a:t>
            </a:r>
          </a:p>
        </p:txBody>
      </p:sp>
      <p:pic>
        <p:nvPicPr>
          <p:cNvPr id="2" name="図 1">
            <a:extLst>
              <a:ext uri="{FF2B5EF4-FFF2-40B4-BE49-F238E27FC236}">
                <a16:creationId xmlns:a16="http://schemas.microsoft.com/office/drawing/2014/main" id="{B1EFAD18-0F91-E73C-62C1-1C07FF9B5E6B}"/>
              </a:ext>
            </a:extLst>
          </p:cNvPr>
          <p:cNvPicPr>
            <a:picLocks noChangeAspect="1"/>
          </p:cNvPicPr>
          <p:nvPr/>
        </p:nvPicPr>
        <p:blipFill>
          <a:blip r:embed="rId4"/>
          <a:stretch>
            <a:fillRect/>
          </a:stretch>
        </p:blipFill>
        <p:spPr>
          <a:xfrm>
            <a:off x="132588" y="4480177"/>
            <a:ext cx="1606459" cy="1063024"/>
          </a:xfrm>
          <a:prstGeom prst="rect">
            <a:avLst/>
          </a:prstGeom>
        </p:spPr>
      </p:pic>
      <p:pic>
        <p:nvPicPr>
          <p:cNvPr id="7" name="図 6">
            <a:extLst>
              <a:ext uri="{FF2B5EF4-FFF2-40B4-BE49-F238E27FC236}">
                <a16:creationId xmlns:a16="http://schemas.microsoft.com/office/drawing/2014/main" id="{E48C938C-C414-4DDE-ECE9-99A09AC97E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0804" y="4480177"/>
            <a:ext cx="1593892" cy="1063024"/>
          </a:xfrm>
          <a:prstGeom prst="rect">
            <a:avLst/>
          </a:prstGeom>
        </p:spPr>
      </p:pic>
      <p:pic>
        <p:nvPicPr>
          <p:cNvPr id="16" name="図 15">
            <a:extLst>
              <a:ext uri="{FF2B5EF4-FFF2-40B4-BE49-F238E27FC236}">
                <a16:creationId xmlns:a16="http://schemas.microsoft.com/office/drawing/2014/main" id="{EFE49686-E72E-B8F6-E9D5-694DEEAB30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588" y="5654685"/>
            <a:ext cx="1606459" cy="1070973"/>
          </a:xfrm>
          <a:prstGeom prst="rect">
            <a:avLst/>
          </a:prstGeom>
        </p:spPr>
      </p:pic>
      <p:pic>
        <p:nvPicPr>
          <p:cNvPr id="20" name="図 19">
            <a:extLst>
              <a:ext uri="{FF2B5EF4-FFF2-40B4-BE49-F238E27FC236}">
                <a16:creationId xmlns:a16="http://schemas.microsoft.com/office/drawing/2014/main" id="{2159361F-F8BD-0F4E-39FA-1B04A426F37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111"/>
          <a:stretch/>
        </p:blipFill>
        <p:spPr>
          <a:xfrm>
            <a:off x="1838346" y="5658659"/>
            <a:ext cx="1594536" cy="1063024"/>
          </a:xfrm>
          <a:prstGeom prst="rect">
            <a:avLst/>
          </a:prstGeom>
        </p:spPr>
      </p:pic>
      <p:pic>
        <p:nvPicPr>
          <p:cNvPr id="23" name="図 22">
            <a:extLst>
              <a:ext uri="{FF2B5EF4-FFF2-40B4-BE49-F238E27FC236}">
                <a16:creationId xmlns:a16="http://schemas.microsoft.com/office/drawing/2014/main" id="{CD8113D1-7D6B-649C-90F5-7E88358F69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25270">
            <a:off x="7828512" y="753221"/>
            <a:ext cx="1656186" cy="1242140"/>
          </a:xfrm>
          <a:prstGeom prst="rect">
            <a:avLst/>
          </a:prstGeom>
        </p:spPr>
      </p:pic>
      <p:pic>
        <p:nvPicPr>
          <p:cNvPr id="4" name="図 3">
            <a:extLst>
              <a:ext uri="{FF2B5EF4-FFF2-40B4-BE49-F238E27FC236}">
                <a16:creationId xmlns:a16="http://schemas.microsoft.com/office/drawing/2014/main" id="{4F89F0AB-1F85-D7B7-0575-BCC112919A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392" y="156295"/>
            <a:ext cx="1754928" cy="1316196"/>
          </a:xfrm>
          <a:prstGeom prst="rect">
            <a:avLst/>
          </a:prstGeom>
        </p:spPr>
      </p:pic>
      <p:sp>
        <p:nvSpPr>
          <p:cNvPr id="26" name="テキスト ボックス 25">
            <a:extLst>
              <a:ext uri="{FF2B5EF4-FFF2-40B4-BE49-F238E27FC236}">
                <a16:creationId xmlns:a16="http://schemas.microsoft.com/office/drawing/2014/main" id="{7D81ACAD-9462-A717-D3FA-1B1376EC148D}"/>
              </a:ext>
            </a:extLst>
          </p:cNvPr>
          <p:cNvSpPr txBox="1"/>
          <p:nvPr/>
        </p:nvSpPr>
        <p:spPr>
          <a:xfrm>
            <a:off x="7086655" y="2938664"/>
            <a:ext cx="2285931" cy="2192908"/>
          </a:xfrm>
          <a:prstGeom prst="rect">
            <a:avLst/>
          </a:prstGeom>
          <a:noFill/>
        </p:spPr>
        <p:txBody>
          <a:bodyPr wrap="square" rtlCol="0">
            <a:spAutoFit/>
          </a:bodyPr>
          <a:lstStyle/>
          <a:p>
            <a:r>
              <a:rPr kumimoji="1" lang="en-US" altLang="ja-JP" sz="1400" dirty="0"/>
              <a:t>8</a:t>
            </a:r>
            <a:r>
              <a:rPr kumimoji="1" lang="ja-JP" altLang="en-US" sz="1400" dirty="0"/>
              <a:t>：</a:t>
            </a:r>
            <a:r>
              <a:rPr kumimoji="1" lang="en-US" altLang="ja-JP" sz="1400" dirty="0"/>
              <a:t>30</a:t>
            </a:r>
            <a:r>
              <a:rPr kumimoji="1" lang="ja-JP" altLang="en-US" sz="1400" dirty="0"/>
              <a:t>　出勤</a:t>
            </a:r>
            <a:endParaRPr kumimoji="1" lang="en-US" altLang="ja-JP" sz="1400"/>
          </a:p>
          <a:p>
            <a:r>
              <a:rPr lang="ja-JP" altLang="en-US" sz="1400"/>
              <a:t>　　　　</a:t>
            </a:r>
            <a:r>
              <a:rPr kumimoji="1" lang="ja-JP" altLang="en-US" sz="1400" dirty="0"/>
              <a:t>オムツ交換</a:t>
            </a:r>
            <a:endParaRPr kumimoji="1" lang="en-US" altLang="ja-JP" sz="1400" dirty="0"/>
          </a:p>
          <a:p>
            <a:r>
              <a:rPr lang="en-US" altLang="ja-JP" sz="1400" dirty="0"/>
              <a:t>9</a:t>
            </a:r>
            <a:r>
              <a:rPr lang="ja-JP" altLang="en-US" sz="1400" dirty="0"/>
              <a:t>：</a:t>
            </a:r>
            <a:r>
              <a:rPr lang="en-US" altLang="ja-JP" sz="1400" dirty="0"/>
              <a:t>00</a:t>
            </a:r>
            <a:r>
              <a:rPr lang="ja-JP" altLang="en-US" sz="1400" dirty="0"/>
              <a:t>　申し送り、入浴介助</a:t>
            </a:r>
            <a:endParaRPr lang="en-US" altLang="ja-JP" sz="1400" dirty="0"/>
          </a:p>
          <a:p>
            <a:r>
              <a:rPr kumimoji="1" lang="en-US" altLang="ja-JP" sz="1400" dirty="0"/>
              <a:t>11:30</a:t>
            </a:r>
            <a:r>
              <a:rPr kumimoji="1" lang="ja-JP" altLang="en-US" sz="1400" dirty="0"/>
              <a:t>　昼食介助</a:t>
            </a:r>
            <a:endParaRPr kumimoji="1" lang="en-US" altLang="ja-JP" sz="1400" dirty="0"/>
          </a:p>
          <a:p>
            <a:r>
              <a:rPr lang="en-US" altLang="ja-JP" sz="1400" dirty="0"/>
              <a:t>13:00</a:t>
            </a:r>
            <a:r>
              <a:rPr lang="ja-JP" altLang="en-US" sz="1400" dirty="0"/>
              <a:t>　休憩（</a:t>
            </a:r>
            <a:r>
              <a:rPr lang="en-US" altLang="ja-JP" sz="1400" dirty="0"/>
              <a:t>1</a:t>
            </a:r>
            <a:r>
              <a:rPr lang="ja-JP" altLang="en-US" sz="1400" dirty="0"/>
              <a:t>時間）</a:t>
            </a:r>
            <a:endParaRPr lang="en-US" altLang="ja-JP" sz="1400" dirty="0"/>
          </a:p>
          <a:p>
            <a:r>
              <a:rPr lang="en-US" altLang="ja-JP" sz="1400" dirty="0"/>
              <a:t>14:00</a:t>
            </a:r>
            <a:r>
              <a:rPr lang="ja-JP" altLang="en-US" sz="1400" dirty="0"/>
              <a:t>　フロア保安</a:t>
            </a:r>
            <a:endParaRPr lang="en-US" altLang="ja-JP" sz="1400" dirty="0"/>
          </a:p>
          <a:p>
            <a:r>
              <a:rPr lang="ja-JP" altLang="en-US" sz="1400" dirty="0"/>
              <a:t>             利用者と交流</a:t>
            </a:r>
            <a:endParaRPr lang="en-US" altLang="ja-JP" sz="1400" dirty="0"/>
          </a:p>
          <a:p>
            <a:r>
              <a:rPr lang="en-US" altLang="ja-JP" sz="1400" dirty="0"/>
              <a:t>16:30</a:t>
            </a:r>
            <a:r>
              <a:rPr lang="ja-JP" altLang="en-US" sz="1400" dirty="0"/>
              <a:t>　ミーティング　</a:t>
            </a:r>
            <a:endParaRPr lang="en-US" altLang="ja-JP" sz="1400" dirty="0"/>
          </a:p>
          <a:p>
            <a:r>
              <a:rPr lang="en-US" altLang="ja-JP" sz="1400" dirty="0"/>
              <a:t>17:00</a:t>
            </a:r>
            <a:r>
              <a:rPr lang="ja-JP" altLang="en-US" sz="1400" dirty="0"/>
              <a:t>　退勤</a:t>
            </a:r>
            <a:endParaRPr lang="en-US" altLang="ja-JP" sz="1400" dirty="0"/>
          </a:p>
          <a:p>
            <a:endParaRPr lang="en-US" altLang="ja-JP" sz="1050" dirty="0"/>
          </a:p>
        </p:txBody>
      </p:sp>
      <p:pic>
        <p:nvPicPr>
          <p:cNvPr id="41" name="図 40">
            <a:extLst>
              <a:ext uri="{FF2B5EF4-FFF2-40B4-BE49-F238E27FC236}">
                <a16:creationId xmlns:a16="http://schemas.microsoft.com/office/drawing/2014/main" id="{577C3C9E-9772-6B5B-62B5-61CF30445A5F}"/>
              </a:ext>
            </a:extLst>
          </p:cNvPr>
          <p:cNvPicPr>
            <a:picLocks noChangeAspect="1"/>
          </p:cNvPicPr>
          <p:nvPr/>
        </p:nvPicPr>
        <p:blipFill>
          <a:blip r:embed="rId10"/>
          <a:stretch>
            <a:fillRect/>
          </a:stretch>
        </p:blipFill>
        <p:spPr>
          <a:xfrm>
            <a:off x="4102705" y="4229267"/>
            <a:ext cx="1136346" cy="865896"/>
          </a:xfrm>
          <a:prstGeom prst="rect">
            <a:avLst/>
          </a:prstGeom>
        </p:spPr>
      </p:pic>
      <p:pic>
        <p:nvPicPr>
          <p:cNvPr id="1026" name="Picture 2" descr="介護のイラスト「車椅子のおばあさん」 | かわいいフリー素材集 ...">
            <a:extLst>
              <a:ext uri="{FF2B5EF4-FFF2-40B4-BE49-F238E27FC236}">
                <a16:creationId xmlns:a16="http://schemas.microsoft.com/office/drawing/2014/main" id="{FD36F469-C116-B7E3-D7AF-8E406F44D3C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1477" y="3832945"/>
            <a:ext cx="966730" cy="112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260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395</Words>
  <Application>Microsoft Office PowerPoint</Application>
  <PresentationFormat>A4 210 x 297 mm</PresentationFormat>
  <Paragraphs>32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ＭＳ Ｐゴシック</vt:lpstr>
      <vt:lpstr>メイリオ</vt:lpstr>
      <vt:lpstr>Arial</vt:lpstr>
      <vt:lpstr>Calibri</vt:lpstr>
      <vt:lpstr>Office テーマ</vt:lpstr>
      <vt:lpstr>PowerPoint プレゼンテーション</vt:lpstr>
    </vt:vector>
  </TitlesOfParts>
  <Company>厚生労働省職業安定局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「２０１４介護就職デイ」にご参加頂く企業様へのお願い</dc:title>
  <dc:creator>職業安定行政関係システム</dc:creator>
  <cp:lastModifiedBy>野村泰子</cp:lastModifiedBy>
  <cp:revision>140</cp:revision>
  <cp:lastPrinted>2020-12-25T02:51:17Z</cp:lastPrinted>
  <dcterms:created xsi:type="dcterms:W3CDTF">2014-09-12T04:40:31Z</dcterms:created>
  <dcterms:modified xsi:type="dcterms:W3CDTF">2023-09-28T05:23:20Z</dcterms:modified>
</cp:coreProperties>
</file>